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4"/>
  </p:sldMasterIdLst>
  <p:notesMasterIdLst>
    <p:notesMasterId r:id="rId19"/>
  </p:notes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26F"/>
    <a:srgbClr val="036A8E"/>
    <a:srgbClr val="2A80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6357" autoAdjust="0"/>
  </p:normalViewPr>
  <p:slideViewPr>
    <p:cSldViewPr snapToGrid="0">
      <p:cViewPr varScale="1">
        <p:scale>
          <a:sx n="82" d="100"/>
          <a:sy n="82" d="100"/>
        </p:scale>
        <p:origin x="672" y="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 varScale="1">
        <p:scale>
          <a:sx n="84" d="100"/>
          <a:sy n="84" d="100"/>
        </p:scale>
        <p:origin x="382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6A82AC-F3FC-4024-A29D-6310D6E58A2E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7432492-FFFE-4500-B2F6-6CE21182C336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610816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7432492-FFFE-4500-B2F6-6CE21182C336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2012456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774F-67CF-4FB8-A90C-B590F5BB806C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0B989-786E-4A8E-90B8-E9487DEFDE6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515056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774F-67CF-4FB8-A90C-B590F5BB806C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0B989-786E-4A8E-90B8-E9487DEFDE6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29407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774F-67CF-4FB8-A90C-B590F5BB806C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0B989-786E-4A8E-90B8-E9487DEFDE6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969966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774F-67CF-4FB8-A90C-B590F5BB806C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0B989-786E-4A8E-90B8-E9487DEFDE6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112643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774F-67CF-4FB8-A90C-B590F5BB806C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0B989-786E-4A8E-90B8-E9487DEFDE6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458165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774F-67CF-4FB8-A90C-B590F5BB806C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0B989-786E-4A8E-90B8-E9487DEFDE6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83597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774F-67CF-4FB8-A90C-B590F5BB806C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0B989-786E-4A8E-90B8-E9487DEFDE6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57319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774F-67CF-4FB8-A90C-B590F5BB806C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0B989-786E-4A8E-90B8-E9487DEFDE6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004004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774F-67CF-4FB8-A90C-B590F5BB806C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0B989-786E-4A8E-90B8-E9487DEFDE6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26006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774F-67CF-4FB8-A90C-B590F5BB806C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0B989-786E-4A8E-90B8-E9487DEFDE6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54668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4D774F-67CF-4FB8-A90C-B590F5BB806C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0B989-786E-4A8E-90B8-E9487DEFDE6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664074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52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1442841-CB59-4192-829F-B496B3EC8796}"/>
              </a:ext>
            </a:extLst>
          </p:cNvPr>
          <p:cNvSpPr txBox="1"/>
          <p:nvPr userDrawn="1"/>
        </p:nvSpPr>
        <p:spPr>
          <a:xfrm>
            <a:off x="1130531" y="2362027"/>
            <a:ext cx="9897688" cy="1349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900"/>
              </a:lnSpc>
            </a:pPr>
            <a:r>
              <a:rPr lang="en-NZ" sz="4400" dirty="0">
                <a:solidFill>
                  <a:schemeClr val="bg1"/>
                </a:solidFill>
                <a:latin typeface="Proxima Nova" panose="02000506030000020004" pitchFamily="50" charset="0"/>
              </a:rPr>
              <a:t>PowerPoint </a:t>
            </a:r>
            <a:br>
              <a:rPr lang="en-NZ" sz="4400" dirty="0">
                <a:solidFill>
                  <a:schemeClr val="bg1"/>
                </a:solidFill>
                <a:latin typeface="Proxima Nova" panose="02000506030000020004" pitchFamily="50" charset="0"/>
              </a:rPr>
            </a:br>
            <a:r>
              <a:rPr lang="en-NZ" sz="4400" dirty="0">
                <a:solidFill>
                  <a:schemeClr val="bg1"/>
                </a:solidFill>
                <a:latin typeface="Proxima Nova" panose="02000506030000020004" pitchFamily="50" charset="0"/>
              </a:rPr>
              <a:t>Presentation Title</a:t>
            </a:r>
          </a:p>
        </p:txBody>
      </p:sp>
      <p:pic>
        <p:nvPicPr>
          <p:cNvPr id="9" name="Picture 8" descr="A picture containing text&#10;&#10;Description automatically generated">
            <a:extLst>
              <a:ext uri="{FF2B5EF4-FFF2-40B4-BE49-F238E27FC236}">
                <a16:creationId xmlns:a16="http://schemas.microsoft.com/office/drawing/2014/main" id="{2E718BC0-16D2-4838-BA13-366EA0A325F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6718" y="724997"/>
            <a:ext cx="2515985" cy="437121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77F77B6-B257-480B-80F4-99454290A535}"/>
              </a:ext>
            </a:extLst>
          </p:cNvPr>
          <p:cNvSpPr txBox="1"/>
          <p:nvPr userDrawn="1"/>
        </p:nvSpPr>
        <p:spPr>
          <a:xfrm>
            <a:off x="1333731" y="5508914"/>
            <a:ext cx="9897688" cy="615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4900"/>
              </a:lnSpc>
            </a:pPr>
            <a:r>
              <a:rPr lang="en-NZ" sz="18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</p:spTree>
    <p:extLst>
      <p:ext uri="{BB962C8B-B14F-4D97-AF65-F5344CB8AC3E}">
        <p14:creationId xmlns:p14="http://schemas.microsoft.com/office/powerpoint/2010/main" val="5614755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785" userDrawn="1">
          <p15:clr>
            <a:srgbClr val="FBAE40"/>
          </p15:clr>
        </p15:guide>
        <p15:guide id="3" pos="3973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7E4D774F-67CF-4FB8-A90C-B590F5BB806C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N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/>
          <a:lstStyle/>
          <a:p>
            <a:fld id="{2820B989-786E-4A8E-90B8-E9487DEFDE6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60085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4D774F-67CF-4FB8-A90C-B590F5BB806C}" type="datetimeFigureOut">
              <a:rPr lang="en-NZ" smtClean="0"/>
              <a:t>25/02/2024</a:t>
            </a:fld>
            <a:endParaRPr lang="en-N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0B989-786E-4A8E-90B8-E9487DEFDE65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620902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61" r:id="rId12"/>
    <p:sldLayoutId id="214748366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26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Background pattern&#10;&#10;Description automatically generated">
            <a:extLst>
              <a:ext uri="{FF2B5EF4-FFF2-40B4-BE49-F238E27FC236}">
                <a16:creationId xmlns:a16="http://schemas.microsoft.com/office/drawing/2014/main" id="{991D21F0-2F7C-469E-8D55-D5E7A847DF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7839267"/>
          </a:xfrm>
          <a:prstGeom prst="rect">
            <a:avLst/>
          </a:prstGeom>
        </p:spPr>
      </p:pic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99D76FA9-5CE3-4376-9174-1C1A9F5B96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32" y="724997"/>
            <a:ext cx="1886989" cy="4371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A90DC3A-4D3A-464C-AA7E-F1CBE8FA798D}"/>
              </a:ext>
            </a:extLst>
          </p:cNvPr>
          <p:cNvSpPr txBox="1"/>
          <p:nvPr/>
        </p:nvSpPr>
        <p:spPr>
          <a:xfrm>
            <a:off x="941450" y="6261462"/>
            <a:ext cx="2844536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Z" dirty="0">
                <a:solidFill>
                  <a:schemeClr val="bg1"/>
                </a:solidFill>
                <a:latin typeface="Arial"/>
                <a:cs typeface="Arial"/>
              </a:rPr>
              <a:t>marlborough.govt.nz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A7AA947-A0E4-0E3C-E9E5-2F14C1800A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35189" y="2944946"/>
            <a:ext cx="8515226" cy="29409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8A7753F-7FB2-59F1-1740-4DDE53D592CB}"/>
              </a:ext>
            </a:extLst>
          </p:cNvPr>
          <p:cNvSpPr txBox="1"/>
          <p:nvPr/>
        </p:nvSpPr>
        <p:spPr>
          <a:xfrm>
            <a:off x="1462184" y="1374089"/>
            <a:ext cx="10219743" cy="189038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ts val="4900"/>
              </a:lnSpc>
            </a:pPr>
            <a:r>
              <a:rPr lang="en-NZ" sz="5400" dirty="0">
                <a:solidFill>
                  <a:schemeClr val="bg1"/>
                </a:solidFill>
                <a:latin typeface="Arial"/>
                <a:cs typeface="Arial"/>
              </a:rPr>
              <a:t>2023 Annual Air Quality Report for Blenheim </a:t>
            </a:r>
            <a:br>
              <a:rPr lang="en-NZ" sz="4400" dirty="0">
                <a:latin typeface="Arial"/>
              </a:rPr>
            </a:br>
            <a:endParaRPr lang="en-NZ" sz="2400" dirty="0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8661887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F1703-E11B-451F-A8C0-BF4AF02C85CE}"/>
              </a:ext>
            </a:extLst>
          </p:cNvPr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rgbClr val="005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1CAC26-2D3F-4B0A-A336-F989421EDC68}"/>
              </a:ext>
            </a:extLst>
          </p:cNvPr>
          <p:cNvSpPr txBox="1"/>
          <p:nvPr/>
        </p:nvSpPr>
        <p:spPr>
          <a:xfrm>
            <a:off x="9590217" y="6538604"/>
            <a:ext cx="163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97C34-CB4E-4ECA-82FE-32EA1218483B}"/>
              </a:ext>
            </a:extLst>
          </p:cNvPr>
          <p:cNvSpPr txBox="1"/>
          <p:nvPr/>
        </p:nvSpPr>
        <p:spPr>
          <a:xfrm>
            <a:off x="435429" y="278408"/>
            <a:ext cx="10290994" cy="107721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Z" sz="3200" b="1" dirty="0">
                <a:solidFill>
                  <a:srgbClr val="036A8E"/>
                </a:solidFill>
                <a:latin typeface="Arial"/>
                <a:cs typeface="Arial"/>
              </a:rPr>
              <a:t>National Environmental Standard for Air Quality (NESAQ)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A608493-FC85-4EF6-BF37-B476E8162BAB}"/>
              </a:ext>
            </a:extLst>
          </p:cNvPr>
          <p:cNvSpPr txBox="1"/>
          <p:nvPr/>
        </p:nvSpPr>
        <p:spPr>
          <a:xfrm>
            <a:off x="5830413" y="999241"/>
            <a:ext cx="5926158" cy="526297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400" dirty="0">
                <a:latin typeface="Arial" panose="020B0604020202020204" pitchFamily="34" charset="0"/>
                <a:cs typeface="Arial" panose="020B0604020202020204" pitchFamily="34" charset="0"/>
              </a:rPr>
              <a:t>The main contaminant of concern for New Zealand is particulate matter (PM). </a:t>
            </a:r>
            <a:endParaRPr lang="en-NZ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400" dirty="0">
                <a:latin typeface="Arial" panose="020B0604020202020204" pitchFamily="34" charset="0"/>
                <a:cs typeface="Arial" panose="020B0604020202020204" pitchFamily="34" charset="0"/>
              </a:rPr>
              <a:t>The NES currently focuses on PM</a:t>
            </a:r>
            <a:r>
              <a:rPr lang="en-NZ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NZ" sz="2400" dirty="0">
                <a:latin typeface="Arial" panose="020B0604020202020204" pitchFamily="34" charset="0"/>
                <a:cs typeface="Arial" panose="020B0604020202020204" pitchFamily="34" charset="0"/>
              </a:rPr>
              <a:t> with a standard of 50 µg/m</a:t>
            </a:r>
            <a:r>
              <a:rPr lang="en-NZ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NZ" sz="2400" dirty="0">
                <a:latin typeface="Arial" panose="020B0604020202020204" pitchFamily="34" charset="0"/>
                <a:cs typeface="Arial" panose="020B0604020202020204" pitchFamily="34" charset="0"/>
              </a:rPr>
              <a:t> 24 hr average (1 allowable exceedance per year) and an annual average of 20 µg/m</a:t>
            </a:r>
            <a:r>
              <a:rPr lang="en-NZ" sz="24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NZ" sz="24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400" dirty="0">
                <a:latin typeface="Arial" panose="020B0604020202020204" pitchFamily="34" charset="0"/>
                <a:cs typeface="Arial" panose="020B0604020202020204" pitchFamily="34" charset="0"/>
              </a:rPr>
              <a:t>However, </a:t>
            </a:r>
            <a:r>
              <a:rPr lang="en-N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the smaller fraction of PM</a:t>
            </a:r>
            <a:r>
              <a:rPr lang="en-NZ" sz="24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en-N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particles, those less than 2.5 microns in diameter (PM</a:t>
            </a:r>
            <a:r>
              <a:rPr lang="en-NZ" sz="24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2.5</a:t>
            </a:r>
            <a:r>
              <a:rPr lang="en-N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), are a stronger indicator of health impacts.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NZ" sz="2400" dirty="0">
                <a:latin typeface="Arial" panose="020B0604020202020204" pitchFamily="34" charset="0"/>
                <a:cs typeface="Arial" panose="020B0604020202020204" pitchFamily="34" charset="0"/>
              </a:rPr>
              <a:t>In Blenheim during the winter the majority of PM</a:t>
            </a:r>
            <a:r>
              <a:rPr lang="en-NZ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NZ" sz="2400" dirty="0">
                <a:latin typeface="Arial" panose="020B0604020202020204" pitchFamily="34" charset="0"/>
                <a:cs typeface="Arial" panose="020B0604020202020204" pitchFamily="34" charset="0"/>
              </a:rPr>
              <a:t> is comprised of PM</a:t>
            </a:r>
            <a:r>
              <a:rPr lang="en-NZ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2.5 </a:t>
            </a:r>
            <a:r>
              <a:rPr lang="en-NZ" sz="2400" dirty="0">
                <a:latin typeface="Arial" panose="020B0604020202020204" pitchFamily="34" charset="0"/>
                <a:cs typeface="Arial" panose="020B0604020202020204" pitchFamily="34" charset="0"/>
              </a:rPr>
              <a:t>reflecting the residential domestic heating source.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4EB370-96C3-466D-9289-0E82A4ECF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/>
          <a:stretch/>
        </p:blipFill>
        <p:spPr>
          <a:xfrm>
            <a:off x="1040923" y="6537047"/>
            <a:ext cx="687580" cy="276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5FB85E-B0AD-8257-8EBD-D94E4EB41C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59" y="1907682"/>
            <a:ext cx="5513754" cy="3446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45985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F1703-E11B-451F-A8C0-BF4AF02C85CE}"/>
              </a:ext>
            </a:extLst>
          </p:cNvPr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rgbClr val="005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1CAC26-2D3F-4B0A-A336-F989421EDC68}"/>
              </a:ext>
            </a:extLst>
          </p:cNvPr>
          <p:cNvSpPr txBox="1"/>
          <p:nvPr/>
        </p:nvSpPr>
        <p:spPr>
          <a:xfrm>
            <a:off x="9590217" y="6538604"/>
            <a:ext cx="163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97C34-CB4E-4ECA-82FE-32EA1218483B}"/>
              </a:ext>
            </a:extLst>
          </p:cNvPr>
          <p:cNvSpPr txBox="1"/>
          <p:nvPr/>
        </p:nvSpPr>
        <p:spPr>
          <a:xfrm>
            <a:off x="418657" y="167835"/>
            <a:ext cx="10290994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Z" sz="3200" b="1" dirty="0">
                <a:solidFill>
                  <a:srgbClr val="036A8E"/>
                </a:solidFill>
                <a:latin typeface="Arial"/>
                <a:cs typeface="Arial"/>
              </a:rPr>
              <a:t>Potential changes to the NES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4EB370-96C3-466D-9289-0E82A4ECF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/>
          <a:stretch/>
        </p:blipFill>
        <p:spPr>
          <a:xfrm>
            <a:off x="1040923" y="6537047"/>
            <a:ext cx="687580" cy="276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D9DB875-9DAA-FB0E-2377-3E121CA8AF05}"/>
              </a:ext>
            </a:extLst>
          </p:cNvPr>
          <p:cNvSpPr txBox="1"/>
          <p:nvPr/>
        </p:nvSpPr>
        <p:spPr>
          <a:xfrm>
            <a:off x="418657" y="857390"/>
            <a:ext cx="8190759" cy="532453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In 2020 the Ministry for the Environment (</a:t>
            </a:r>
            <a:r>
              <a:rPr lang="en-NZ" sz="2000" dirty="0" err="1">
                <a:latin typeface="Arial" panose="020B0604020202020204" pitchFamily="34" charset="0"/>
                <a:cs typeface="Arial" panose="020B0604020202020204" pitchFamily="34" charset="0"/>
              </a:rPr>
              <a:t>MfE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) proposed amending to the NES to move the focus to PM</a:t>
            </a:r>
            <a:r>
              <a:rPr lang="en-NZ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PM</a:t>
            </a:r>
            <a:r>
              <a:rPr lang="en-NZ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 24 hr average standard of 25 </a:t>
            </a:r>
            <a:r>
              <a:rPr lang="en-NZ" sz="2000" dirty="0" err="1">
                <a:latin typeface="Arial" panose="020B0604020202020204" pitchFamily="34" charset="0"/>
                <a:cs typeface="Arial" panose="020B0604020202020204" pitchFamily="34" charset="0"/>
              </a:rPr>
              <a:t>μg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/m</a:t>
            </a:r>
            <a:r>
              <a:rPr lang="en-NZ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(3 allowable exceedances per year).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Annual average PM</a:t>
            </a:r>
            <a:r>
              <a:rPr lang="en-NZ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 standard of 10 </a:t>
            </a:r>
            <a:r>
              <a:rPr lang="en-NZ" sz="2000" dirty="0" err="1">
                <a:latin typeface="Arial" panose="020B0604020202020204" pitchFamily="34" charset="0"/>
                <a:cs typeface="Arial" panose="020B0604020202020204" pitchFamily="34" charset="0"/>
              </a:rPr>
              <a:t>μg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/m</a:t>
            </a:r>
            <a:r>
              <a:rPr lang="en-NZ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Several reports released since may significantly change the proposed standards.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Revised WHO Air Quality Health Guidelines 2021 - significantly lower standards.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Updated Health and Air Pollution in New Zealand study (HAPINZ 3.0) 2022 showed significant costs to population morbidity and health from particulate matter especially PM</a:t>
            </a:r>
            <a:r>
              <a:rPr lang="en-NZ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2.5.</a:t>
            </a:r>
            <a:endParaRPr lang="en-NZ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 err="1">
                <a:latin typeface="Arial" panose="020B0604020202020204" pitchFamily="34" charset="0"/>
                <a:cs typeface="Arial" panose="020B0604020202020204" pitchFamily="34" charset="0"/>
              </a:rPr>
              <a:t>MfE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 have currently not given any further updates to either the standards proposed considering the above reports, nor a time frame for any amendments.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The new coalition Government’s RM reform will also affect any amendments timeline.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6E40A2-3BFD-D483-D7CA-3C18F3FBDA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8946" y="130120"/>
            <a:ext cx="1961601" cy="274834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A191EF3-F116-5DFF-04B4-3E7B625D31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8946" y="3344642"/>
            <a:ext cx="1961602" cy="290368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A028107-1F8C-C788-B4EE-C3DA090E59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9416" y="2319014"/>
            <a:ext cx="1961601" cy="2566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0771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F1703-E11B-451F-A8C0-BF4AF02C85CE}"/>
              </a:ext>
            </a:extLst>
          </p:cNvPr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rgbClr val="005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1CAC26-2D3F-4B0A-A336-F989421EDC68}"/>
              </a:ext>
            </a:extLst>
          </p:cNvPr>
          <p:cNvSpPr txBox="1"/>
          <p:nvPr/>
        </p:nvSpPr>
        <p:spPr>
          <a:xfrm>
            <a:off x="9590217" y="6538604"/>
            <a:ext cx="163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97C34-CB4E-4ECA-82FE-32EA1218483B}"/>
              </a:ext>
            </a:extLst>
          </p:cNvPr>
          <p:cNvSpPr txBox="1"/>
          <p:nvPr/>
        </p:nvSpPr>
        <p:spPr>
          <a:xfrm>
            <a:off x="791883" y="334170"/>
            <a:ext cx="10290994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Z" sz="4000" b="1" dirty="0">
                <a:solidFill>
                  <a:srgbClr val="036A8E"/>
                </a:solidFill>
                <a:latin typeface="Arial"/>
                <a:cs typeface="Arial"/>
              </a:rPr>
              <a:t>Blenheim Monitoring Station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4EB370-96C3-466D-9289-0E82A4ECF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/>
          <a:stretch/>
        </p:blipFill>
        <p:spPr>
          <a:xfrm>
            <a:off x="1040923" y="6537047"/>
            <a:ext cx="687580" cy="276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7F0BC7-BCC1-1020-A5D4-5F9B5EF42D3D}"/>
              </a:ext>
            </a:extLst>
          </p:cNvPr>
          <p:cNvSpPr txBox="1"/>
          <p:nvPr/>
        </p:nvSpPr>
        <p:spPr>
          <a:xfrm>
            <a:off x="211029" y="1267936"/>
            <a:ext cx="8190759" cy="452431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3600" dirty="0">
                <a:latin typeface="Arial" panose="020B0604020202020204" pitchFamily="34" charset="0"/>
                <a:cs typeface="Arial" panose="020B0604020202020204" pitchFamily="34" charset="0"/>
              </a:rPr>
              <a:t>Both PM</a:t>
            </a:r>
            <a:r>
              <a:rPr lang="en-NZ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NZ" sz="3600" dirty="0">
                <a:latin typeface="Arial" panose="020B0604020202020204" pitchFamily="34" charset="0"/>
                <a:cs typeface="Arial" panose="020B0604020202020204" pitchFamily="34" charset="0"/>
              </a:rPr>
              <a:t> and PM</a:t>
            </a:r>
            <a:r>
              <a:rPr lang="en-NZ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r>
              <a:rPr lang="en-NZ" sz="3600" dirty="0">
                <a:latin typeface="Arial" panose="020B0604020202020204" pitchFamily="34" charset="0"/>
                <a:cs typeface="Arial" panose="020B0604020202020204" pitchFamily="34" charset="0"/>
              </a:rPr>
              <a:t> are monitored at the </a:t>
            </a:r>
            <a:r>
              <a:rPr lang="en-NZ" sz="3600" dirty="0" err="1">
                <a:latin typeface="Arial" panose="020B0604020202020204" pitchFamily="34" charset="0"/>
                <a:cs typeface="Arial" panose="020B0604020202020204" pitchFamily="34" charset="0"/>
              </a:rPr>
              <a:t>Redwoodtown</a:t>
            </a:r>
            <a:r>
              <a:rPr lang="en-NZ" sz="3600" dirty="0">
                <a:latin typeface="Arial" panose="020B0604020202020204" pitchFamily="34" charset="0"/>
                <a:cs typeface="Arial" panose="020B0604020202020204" pitchFamily="34" charset="0"/>
              </a:rPr>
              <a:t> Bowling Club site.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3600" dirty="0">
                <a:latin typeface="Arial" panose="020B0604020202020204" pitchFamily="34" charset="0"/>
                <a:cs typeface="Arial" panose="020B0604020202020204" pitchFamily="34" charset="0"/>
              </a:rPr>
              <a:t>Blenheim was required to be compliant with the NES by September 2016.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NZ" sz="3600" dirty="0">
                <a:latin typeface="Arial" panose="020B0604020202020204" pitchFamily="34" charset="0"/>
                <a:cs typeface="Arial" panose="020B0604020202020204" pitchFamily="34" charset="0"/>
              </a:rPr>
              <a:t>Historically Blenheim has been non-compliant with the NES for PM</a:t>
            </a:r>
            <a:r>
              <a:rPr lang="en-NZ" sz="3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NZ" sz="36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5" name="Picture 3">
            <a:extLst>
              <a:ext uri="{FF2B5EF4-FFF2-40B4-BE49-F238E27FC236}">
                <a16:creationId xmlns:a16="http://schemas.microsoft.com/office/drawing/2014/main" id="{3EDB8A6E-3E21-F2F1-FC08-6C9567CBB1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01788" y="1065750"/>
            <a:ext cx="3502293" cy="4524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06346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F1703-E11B-451F-A8C0-BF4AF02C85CE}"/>
              </a:ext>
            </a:extLst>
          </p:cNvPr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rgbClr val="005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1CAC26-2D3F-4B0A-A336-F989421EDC68}"/>
              </a:ext>
            </a:extLst>
          </p:cNvPr>
          <p:cNvSpPr txBox="1"/>
          <p:nvPr/>
        </p:nvSpPr>
        <p:spPr>
          <a:xfrm>
            <a:off x="9590217" y="6538604"/>
            <a:ext cx="163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97C34-CB4E-4ECA-82FE-32EA1218483B}"/>
              </a:ext>
            </a:extLst>
          </p:cNvPr>
          <p:cNvSpPr txBox="1"/>
          <p:nvPr/>
        </p:nvSpPr>
        <p:spPr>
          <a:xfrm>
            <a:off x="791883" y="334170"/>
            <a:ext cx="10290994" cy="138499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NZ" sz="2800" b="1" dirty="0">
                <a:solidFill>
                  <a:srgbClr val="036A8E"/>
                </a:solidFill>
                <a:latin typeface="Arial"/>
                <a:cs typeface="Arial"/>
              </a:rPr>
              <a:t>Number of days when 50 µgm</a:t>
            </a:r>
            <a:r>
              <a:rPr lang="en-NZ" sz="2800" b="1" baseline="30000" dirty="0">
                <a:solidFill>
                  <a:srgbClr val="036A8E"/>
                </a:solidFill>
                <a:latin typeface="Arial"/>
                <a:cs typeface="Arial"/>
              </a:rPr>
              <a:t>3</a:t>
            </a:r>
            <a:r>
              <a:rPr lang="en-NZ" sz="2800" b="1" dirty="0">
                <a:solidFill>
                  <a:srgbClr val="036A8E"/>
                </a:solidFill>
                <a:latin typeface="Arial"/>
                <a:cs typeface="Arial"/>
              </a:rPr>
              <a:t> was exceeded, the maximum concentration and the second highest concentration from 2006 to 2023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4EB370-96C3-466D-9289-0E82A4ECF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/>
          <a:stretch/>
        </p:blipFill>
        <p:spPr>
          <a:xfrm>
            <a:off x="1040923" y="6537047"/>
            <a:ext cx="687580" cy="27699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6CB014-5573-1EED-6FA1-1B9E2793F2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8170" y="1719165"/>
            <a:ext cx="6760434" cy="46973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8883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F1703-E11B-451F-A8C0-BF4AF02C85CE}"/>
              </a:ext>
            </a:extLst>
          </p:cNvPr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rgbClr val="005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1CAC26-2D3F-4B0A-A336-F989421EDC68}"/>
              </a:ext>
            </a:extLst>
          </p:cNvPr>
          <p:cNvSpPr txBox="1"/>
          <p:nvPr/>
        </p:nvSpPr>
        <p:spPr>
          <a:xfrm>
            <a:off x="9590217" y="6538604"/>
            <a:ext cx="163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97C34-CB4E-4ECA-82FE-32EA1218483B}"/>
              </a:ext>
            </a:extLst>
          </p:cNvPr>
          <p:cNvSpPr txBox="1"/>
          <p:nvPr/>
        </p:nvSpPr>
        <p:spPr>
          <a:xfrm>
            <a:off x="418657" y="290216"/>
            <a:ext cx="10290994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Z" sz="3200" b="1" dirty="0">
                <a:solidFill>
                  <a:srgbClr val="036A8E"/>
                </a:solidFill>
                <a:latin typeface="Arial"/>
                <a:cs typeface="Arial"/>
              </a:rPr>
              <a:t>Where is the PM coming from?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4EB370-96C3-466D-9289-0E82A4ECF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/>
          <a:stretch/>
        </p:blipFill>
        <p:spPr>
          <a:xfrm>
            <a:off x="1040923" y="6537047"/>
            <a:ext cx="687580" cy="276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7F0BC7-BCC1-1020-A5D4-5F9B5EF42D3D}"/>
              </a:ext>
            </a:extLst>
          </p:cNvPr>
          <p:cNvSpPr txBox="1"/>
          <p:nvPr/>
        </p:nvSpPr>
        <p:spPr>
          <a:xfrm>
            <a:off x="418657" y="874991"/>
            <a:ext cx="11085988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>
                <a:latin typeface="Arial" panose="020B0604020202020204" pitchFamily="34" charset="0"/>
                <a:cs typeface="Arial" panose="020B0604020202020204" pitchFamily="34" charset="0"/>
              </a:rPr>
              <a:t>Air Emission Inventories are used to determine the source proportion of air pollutants. These are carried out every five years.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>
                <a:latin typeface="Arial" panose="020B0604020202020204" pitchFamily="34" charset="0"/>
                <a:cs typeface="Arial" panose="020B0604020202020204" pitchFamily="34" charset="0"/>
              </a:rPr>
              <a:t>Blenheim’s most recent Air Emission Inventory was completed in 2022.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</a:t>
            </a:r>
            <a:r>
              <a:rPr lang="en-N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omestic heating was found to be the main source of daily winter PM emissions, accounting for 94% of the daily winter PM</a:t>
            </a:r>
            <a:r>
              <a:rPr lang="en-NZ" sz="24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en-N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96% of the daily winter PM</a:t>
            </a:r>
            <a:r>
              <a:rPr lang="en-NZ" sz="24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2.5</a:t>
            </a:r>
            <a:r>
              <a:rPr lang="en-N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Industrial, transport and outdoor burning sources make up the remaining percentages.</a:t>
            </a:r>
            <a:endParaRPr lang="en-NZ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 descr="A picture containing text, device, screenshot&#10;&#10;Description automatically generated">
            <a:extLst>
              <a:ext uri="{FF2B5EF4-FFF2-40B4-BE49-F238E27FC236}">
                <a16:creationId xmlns:a16="http://schemas.microsoft.com/office/drawing/2014/main" id="{7C8B2F8F-CBE4-FBAA-673A-A0570E4DF4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0047" y="3948332"/>
            <a:ext cx="10263208" cy="2504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668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F1703-E11B-451F-A8C0-BF4AF02C85CE}"/>
              </a:ext>
            </a:extLst>
          </p:cNvPr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rgbClr val="005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1CAC26-2D3F-4B0A-A336-F989421EDC68}"/>
              </a:ext>
            </a:extLst>
          </p:cNvPr>
          <p:cNvSpPr txBox="1"/>
          <p:nvPr/>
        </p:nvSpPr>
        <p:spPr>
          <a:xfrm>
            <a:off x="9590217" y="6538604"/>
            <a:ext cx="163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97C34-CB4E-4ECA-82FE-32EA1218483B}"/>
              </a:ext>
            </a:extLst>
          </p:cNvPr>
          <p:cNvSpPr txBox="1"/>
          <p:nvPr/>
        </p:nvSpPr>
        <p:spPr>
          <a:xfrm>
            <a:off x="179781" y="205665"/>
            <a:ext cx="1029099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Z" sz="3600" b="1" dirty="0">
                <a:solidFill>
                  <a:srgbClr val="036A8E"/>
                </a:solidFill>
                <a:latin typeface="Arial"/>
                <a:cs typeface="Arial"/>
              </a:rPr>
              <a:t>Result for 2023 – PM</a:t>
            </a:r>
            <a:r>
              <a:rPr lang="en-NZ" sz="3600" b="1" baseline="-25000" dirty="0">
                <a:solidFill>
                  <a:srgbClr val="036A8E"/>
                </a:solidFill>
                <a:latin typeface="Arial"/>
                <a:cs typeface="Arial"/>
              </a:rPr>
              <a:t>10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4EB370-96C3-466D-9289-0E82A4ECF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/>
          <a:stretch/>
        </p:blipFill>
        <p:spPr>
          <a:xfrm>
            <a:off x="1040923" y="6537047"/>
            <a:ext cx="687580" cy="276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7F0BC7-BCC1-1020-A5D4-5F9B5EF42D3D}"/>
              </a:ext>
            </a:extLst>
          </p:cNvPr>
          <p:cNvSpPr txBox="1"/>
          <p:nvPr/>
        </p:nvSpPr>
        <p:spPr>
          <a:xfrm>
            <a:off x="179781" y="851996"/>
            <a:ext cx="11832437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There was 1 exceedance of the 50 </a:t>
            </a:r>
            <a:r>
              <a:rPr lang="en-NZ" sz="2000" dirty="0" err="1">
                <a:latin typeface="Arial" panose="020B0604020202020204" pitchFamily="34" charset="0"/>
                <a:cs typeface="Arial" panose="020B0604020202020204" pitchFamily="34" charset="0"/>
              </a:rPr>
              <a:t>μg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/m</a:t>
            </a:r>
            <a:r>
              <a:rPr lang="en-NZ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 PM</a:t>
            </a:r>
            <a:r>
              <a:rPr lang="en-NZ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 standard on 5 July 2022 – Max concentration of 54.5μg/m</a:t>
            </a:r>
            <a:r>
              <a:rPr lang="en-NZ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NZ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 NES allows for one exceedance per year, however this year </a:t>
            </a:r>
            <a:r>
              <a:rPr lang="en-NZ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does</a:t>
            </a:r>
            <a:r>
              <a:rPr lang="en-NZ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constitute a breach of the NES as it occurred less than a year after the previous exceedance, which occurred on the 7 July 2022.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The annual average PM</a:t>
            </a:r>
            <a:r>
              <a:rPr lang="en-NZ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 concentration was 14 </a:t>
            </a:r>
            <a:r>
              <a:rPr lang="en-NZ" sz="2000" dirty="0" err="1">
                <a:latin typeface="Arial" panose="020B0604020202020204" pitchFamily="34" charset="0"/>
                <a:cs typeface="Arial" panose="020B0604020202020204" pitchFamily="34" charset="0"/>
              </a:rPr>
              <a:t>μg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/m</a:t>
            </a:r>
            <a:r>
              <a:rPr lang="en-NZ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3 -</a:t>
            </a:r>
            <a:r>
              <a:rPr lang="en-NZ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lowest annual average recorded at this site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2EE9194-AAF3-B0E4-ACE9-81A7F46B0C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7461356"/>
              </p:ext>
            </p:extLst>
          </p:nvPr>
        </p:nvGraphicFramePr>
        <p:xfrm>
          <a:off x="418657" y="2939216"/>
          <a:ext cx="11487204" cy="347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871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474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541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45413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84437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86549"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PM</a:t>
                      </a:r>
                      <a:r>
                        <a:rPr lang="en-NZ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en-NZ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xceedances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</a:t>
                      </a:r>
                      <a:r>
                        <a:rPr lang="en-NZ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of breaches of the NES</a:t>
                      </a:r>
                      <a:endParaRPr lang="en-N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Maximum PM</a:t>
                      </a:r>
                      <a:r>
                        <a:rPr lang="en-NZ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r>
                        <a:rPr lang="en-NZ" sz="20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NZ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μg</a:t>
                      </a:r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</a:t>
                      </a:r>
                      <a:r>
                        <a:rPr lang="en-NZ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N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 average PM</a:t>
                      </a:r>
                      <a:r>
                        <a:rPr lang="en-NZ" sz="20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 </a:t>
                      </a:r>
                      <a:r>
                        <a:rPr lang="en-NZ" sz="20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μg</a:t>
                      </a:r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</a:t>
                      </a:r>
                      <a:r>
                        <a:rPr lang="en-NZ" sz="20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NZ" sz="20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548"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0548"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0548"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548"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0548"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9567449"/>
                  </a:ext>
                </a:extLst>
              </a:tr>
              <a:tr h="330548"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041408"/>
                  </a:ext>
                </a:extLst>
              </a:tr>
              <a:tr h="330548"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2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6493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861843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F1703-E11B-451F-A8C0-BF4AF02C85CE}"/>
              </a:ext>
            </a:extLst>
          </p:cNvPr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rgbClr val="005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1CAC26-2D3F-4B0A-A336-F989421EDC68}"/>
              </a:ext>
            </a:extLst>
          </p:cNvPr>
          <p:cNvSpPr txBox="1"/>
          <p:nvPr/>
        </p:nvSpPr>
        <p:spPr>
          <a:xfrm>
            <a:off x="9590217" y="6538604"/>
            <a:ext cx="163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97C34-CB4E-4ECA-82FE-32EA1218483B}"/>
              </a:ext>
            </a:extLst>
          </p:cNvPr>
          <p:cNvSpPr txBox="1"/>
          <p:nvPr/>
        </p:nvSpPr>
        <p:spPr>
          <a:xfrm>
            <a:off x="791883" y="334170"/>
            <a:ext cx="1029099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NZ" sz="2800" b="1" dirty="0">
                <a:solidFill>
                  <a:srgbClr val="036A8E"/>
                </a:solidFill>
                <a:latin typeface="Arial"/>
                <a:cs typeface="Arial"/>
              </a:rPr>
              <a:t>24-hour average PM</a:t>
            </a:r>
            <a:r>
              <a:rPr lang="en-NZ" sz="2800" b="1" baseline="-25000" dirty="0">
                <a:solidFill>
                  <a:srgbClr val="036A8E"/>
                </a:solidFill>
                <a:latin typeface="Arial"/>
                <a:cs typeface="Arial"/>
              </a:rPr>
              <a:t>10</a:t>
            </a:r>
            <a:r>
              <a:rPr lang="en-NZ" sz="2800" b="1" dirty="0">
                <a:solidFill>
                  <a:srgbClr val="036A8E"/>
                </a:solidFill>
                <a:latin typeface="Arial"/>
                <a:cs typeface="Arial"/>
              </a:rPr>
              <a:t> concentrations measured at the </a:t>
            </a:r>
            <a:r>
              <a:rPr lang="en-NZ" sz="2800" b="1" dirty="0" err="1">
                <a:solidFill>
                  <a:srgbClr val="036A8E"/>
                </a:solidFill>
                <a:latin typeface="Arial"/>
                <a:cs typeface="Arial"/>
              </a:rPr>
              <a:t>Redwoodtown</a:t>
            </a:r>
            <a:r>
              <a:rPr lang="en-NZ" sz="2800" b="1" dirty="0">
                <a:solidFill>
                  <a:srgbClr val="036A8E"/>
                </a:solidFill>
                <a:latin typeface="Arial"/>
                <a:cs typeface="Arial"/>
              </a:rPr>
              <a:t> – Bowling Club site during 2023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4EB370-96C3-466D-9289-0E82A4ECF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/>
          <a:stretch/>
        </p:blipFill>
        <p:spPr>
          <a:xfrm>
            <a:off x="1040923" y="6537047"/>
            <a:ext cx="687580" cy="276999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296FD7C-B964-3A57-805E-DD71EB42526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701930" y="1288277"/>
            <a:ext cx="8470899" cy="5110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5096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F1703-E11B-451F-A8C0-BF4AF02C85CE}"/>
              </a:ext>
            </a:extLst>
          </p:cNvPr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rgbClr val="005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1CAC26-2D3F-4B0A-A336-F989421EDC68}"/>
              </a:ext>
            </a:extLst>
          </p:cNvPr>
          <p:cNvSpPr txBox="1"/>
          <p:nvPr/>
        </p:nvSpPr>
        <p:spPr>
          <a:xfrm>
            <a:off x="9590217" y="6538604"/>
            <a:ext cx="163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97C34-CB4E-4ECA-82FE-32EA1218483B}"/>
              </a:ext>
            </a:extLst>
          </p:cNvPr>
          <p:cNvSpPr txBox="1"/>
          <p:nvPr/>
        </p:nvSpPr>
        <p:spPr>
          <a:xfrm>
            <a:off x="392125" y="142504"/>
            <a:ext cx="1029099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Z" sz="2800" b="1" dirty="0">
                <a:solidFill>
                  <a:srgbClr val="036A8E"/>
                </a:solidFill>
                <a:latin typeface="Arial"/>
                <a:cs typeface="Arial"/>
              </a:rPr>
              <a:t>Result for 2023 – PM</a:t>
            </a:r>
            <a:r>
              <a:rPr lang="en-NZ" sz="2800" b="1" baseline="-25000" dirty="0">
                <a:solidFill>
                  <a:srgbClr val="036A8E"/>
                </a:solidFill>
                <a:latin typeface="Arial"/>
                <a:cs typeface="Arial"/>
              </a:rPr>
              <a:t>2.5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4EB370-96C3-466D-9289-0E82A4ECF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/>
          <a:stretch/>
        </p:blipFill>
        <p:spPr>
          <a:xfrm>
            <a:off x="1040923" y="6537047"/>
            <a:ext cx="687580" cy="276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7F0BC7-BCC1-1020-A5D4-5F9B5EF42D3D}"/>
              </a:ext>
            </a:extLst>
          </p:cNvPr>
          <p:cNvSpPr txBox="1"/>
          <p:nvPr/>
        </p:nvSpPr>
        <p:spPr>
          <a:xfrm>
            <a:off x="392125" y="683266"/>
            <a:ext cx="11197954" cy="163121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There is currently no NES PM</a:t>
            </a:r>
            <a:r>
              <a:rPr lang="en-NZ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 standard however the proposed changes are a daily average of 25 </a:t>
            </a:r>
            <a:r>
              <a:rPr lang="en-NZ" sz="2000" dirty="0" err="1">
                <a:latin typeface="Arial" panose="020B0604020202020204" pitchFamily="34" charset="0"/>
                <a:cs typeface="Arial" panose="020B0604020202020204" pitchFamily="34" charset="0"/>
              </a:rPr>
              <a:t>μg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/m</a:t>
            </a:r>
            <a:r>
              <a:rPr lang="en-NZ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 and an annual average of 10 </a:t>
            </a:r>
            <a:r>
              <a:rPr lang="en-NZ" sz="2000" dirty="0" err="1">
                <a:latin typeface="Arial" panose="020B0604020202020204" pitchFamily="34" charset="0"/>
                <a:cs typeface="Arial" panose="020B0604020202020204" pitchFamily="34" charset="0"/>
              </a:rPr>
              <a:t>μg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/m</a:t>
            </a:r>
            <a:r>
              <a:rPr lang="en-NZ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The daily average exceeded 25 </a:t>
            </a:r>
            <a:r>
              <a:rPr lang="en-NZ" sz="2000" dirty="0" err="1">
                <a:latin typeface="Arial" panose="020B0604020202020204" pitchFamily="34" charset="0"/>
                <a:cs typeface="Arial" panose="020B0604020202020204" pitchFamily="34" charset="0"/>
              </a:rPr>
              <a:t>μg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/m</a:t>
            </a:r>
            <a:r>
              <a:rPr lang="en-NZ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 on 15 occasions in 2023 (part record), with maximum measured concentration of 49 </a:t>
            </a:r>
            <a:r>
              <a:rPr lang="en-NZ" sz="2000" dirty="0" err="1">
                <a:latin typeface="Arial" panose="020B0604020202020204" pitchFamily="34" charset="0"/>
                <a:cs typeface="Arial" panose="020B0604020202020204" pitchFamily="34" charset="0"/>
              </a:rPr>
              <a:t>μg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/m</a:t>
            </a:r>
            <a:r>
              <a:rPr lang="en-NZ" sz="2000" baseline="30000" dirty="0"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on the 5 July 2023.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PM</a:t>
            </a:r>
            <a:r>
              <a:rPr lang="en-NZ" sz="2000" baseline="-250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r>
              <a:rPr lang="en-NZ" sz="2000" dirty="0">
                <a:latin typeface="Arial" panose="020B0604020202020204" pitchFamily="34" charset="0"/>
                <a:cs typeface="Arial" panose="020B0604020202020204" pitchFamily="34" charset="0"/>
              </a:rPr>
              <a:t> has been measured in Blenheim since 2017, with data suggesting as downward trend.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28A22A3D-D8C9-1F0E-3836-F2889C2CC0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8361473"/>
              </p:ext>
            </p:extLst>
          </p:nvPr>
        </p:nvGraphicFramePr>
        <p:xfrm>
          <a:off x="392125" y="2519786"/>
          <a:ext cx="4782341" cy="3771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36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8038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4828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979226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No. of PM</a:t>
                      </a:r>
                      <a:r>
                        <a:rPr lang="en-NZ" sz="16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 </a:t>
                      </a:r>
                      <a:r>
                        <a:rPr lang="en-NZ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</a:t>
                      </a:r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xceedances above</a:t>
                      </a:r>
                      <a:r>
                        <a:rPr lang="en-NZ" sz="1600" baseline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25μg/m</a:t>
                      </a:r>
                      <a:r>
                        <a:rPr lang="en-NZ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Annual average PM</a:t>
                      </a:r>
                      <a:r>
                        <a:rPr lang="en-NZ" sz="1600" baseline="-25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 </a:t>
                      </a:r>
                      <a:r>
                        <a:rPr lang="en-NZ" sz="160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μg</a:t>
                      </a:r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/m</a:t>
                      </a:r>
                      <a:r>
                        <a:rPr lang="en-NZ" sz="1600" baseline="300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NZ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8944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944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8944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944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98944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7123488"/>
                  </a:ext>
                </a:extLst>
              </a:tr>
              <a:tr h="398944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104391"/>
                  </a:ext>
                </a:extLst>
              </a:tr>
              <a:tr h="398944"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15*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N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11*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373537"/>
                  </a:ext>
                </a:extLst>
              </a:tr>
            </a:tbl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F77E710C-F450-BE18-2AE8-3F47EFCA6E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7170" y="2458927"/>
            <a:ext cx="6031492" cy="379365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15B64C0-9660-CCAB-90A3-50531E46BD11}"/>
              </a:ext>
            </a:extLst>
          </p:cNvPr>
          <p:cNvSpPr txBox="1">
            <a:spLocks/>
          </p:cNvSpPr>
          <p:nvPr/>
        </p:nvSpPr>
        <p:spPr>
          <a:xfrm>
            <a:off x="2619368" y="6475432"/>
            <a:ext cx="2555098" cy="3918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rgbClr val="4D4D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rgbClr val="4D4D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rgbClr val="4D4D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800" kern="1200">
                <a:solidFill>
                  <a:srgbClr val="4D4D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400" kern="1200">
                <a:solidFill>
                  <a:srgbClr val="4D4D4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NZ" sz="1500" dirty="0">
                <a:solidFill>
                  <a:schemeClr val="bg1"/>
                </a:solidFill>
              </a:rPr>
              <a:t>* Only part year measured</a:t>
            </a:r>
          </a:p>
        </p:txBody>
      </p:sp>
    </p:spTree>
    <p:extLst>
      <p:ext uri="{BB962C8B-B14F-4D97-AF65-F5344CB8AC3E}">
        <p14:creationId xmlns:p14="http://schemas.microsoft.com/office/powerpoint/2010/main" val="32415500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F1703-E11B-451F-A8C0-BF4AF02C85CE}"/>
              </a:ext>
            </a:extLst>
          </p:cNvPr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rgbClr val="005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1CAC26-2D3F-4B0A-A336-F989421EDC68}"/>
              </a:ext>
            </a:extLst>
          </p:cNvPr>
          <p:cNvSpPr txBox="1"/>
          <p:nvPr/>
        </p:nvSpPr>
        <p:spPr>
          <a:xfrm>
            <a:off x="9590217" y="6538604"/>
            <a:ext cx="163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97C34-CB4E-4ECA-82FE-32EA1218483B}"/>
              </a:ext>
            </a:extLst>
          </p:cNvPr>
          <p:cNvSpPr txBox="1"/>
          <p:nvPr/>
        </p:nvSpPr>
        <p:spPr>
          <a:xfrm>
            <a:off x="791883" y="334170"/>
            <a:ext cx="10290994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NZ" sz="2800" b="1" dirty="0">
                <a:solidFill>
                  <a:srgbClr val="036A8E"/>
                </a:solidFill>
                <a:latin typeface="Arial"/>
                <a:cs typeface="Arial"/>
              </a:rPr>
              <a:t>24-hour average PM</a:t>
            </a:r>
            <a:r>
              <a:rPr lang="en-NZ" sz="2800" b="1" baseline="-25000" dirty="0">
                <a:solidFill>
                  <a:srgbClr val="036A8E"/>
                </a:solidFill>
                <a:latin typeface="Arial"/>
                <a:cs typeface="Arial"/>
              </a:rPr>
              <a:t>2.5</a:t>
            </a:r>
            <a:r>
              <a:rPr lang="en-NZ" sz="2800" b="1" dirty="0">
                <a:solidFill>
                  <a:srgbClr val="036A8E"/>
                </a:solidFill>
                <a:latin typeface="Arial"/>
                <a:cs typeface="Arial"/>
              </a:rPr>
              <a:t> concentrations measured at the </a:t>
            </a:r>
            <a:r>
              <a:rPr lang="en-NZ" sz="2800" b="1" dirty="0" err="1">
                <a:solidFill>
                  <a:srgbClr val="036A8E"/>
                </a:solidFill>
                <a:latin typeface="Arial"/>
                <a:cs typeface="Arial"/>
              </a:rPr>
              <a:t>Redwoodtown</a:t>
            </a:r>
            <a:r>
              <a:rPr lang="en-NZ" sz="2800" b="1" dirty="0">
                <a:solidFill>
                  <a:srgbClr val="036A8E"/>
                </a:solidFill>
                <a:latin typeface="Arial"/>
                <a:cs typeface="Arial"/>
              </a:rPr>
              <a:t> – Bowling Club site during 2023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4EB370-96C3-466D-9289-0E82A4ECF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/>
          <a:stretch/>
        </p:blipFill>
        <p:spPr>
          <a:xfrm>
            <a:off x="1040923" y="6537047"/>
            <a:ext cx="687580" cy="276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7F0BC7-BCC1-1020-A5D4-5F9B5EF42D3D}"/>
              </a:ext>
            </a:extLst>
          </p:cNvPr>
          <p:cNvSpPr txBox="1"/>
          <p:nvPr/>
        </p:nvSpPr>
        <p:spPr>
          <a:xfrm>
            <a:off x="601164" y="5658577"/>
            <a:ext cx="11469538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indent="0">
              <a:buNone/>
            </a:pPr>
            <a:r>
              <a:rPr lang="en-NZ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 - -  </a:t>
            </a: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Dashed red line is the </a:t>
            </a:r>
            <a:r>
              <a:rPr lang="en-NZ" dirty="0" err="1">
                <a:latin typeface="Arial" panose="020B0604020202020204" pitchFamily="34" charset="0"/>
                <a:cs typeface="Arial" panose="020B0604020202020204" pitchFamily="34" charset="0"/>
              </a:rPr>
              <a:t>MfE</a:t>
            </a: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N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24-hour average proposed NES for PM</a:t>
            </a:r>
            <a:r>
              <a:rPr lang="en-NZ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2.5</a:t>
            </a:r>
            <a:r>
              <a:rPr lang="en-N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– </a:t>
            </a:r>
            <a:r>
              <a:rPr lang="en-NZ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15</a:t>
            </a:r>
            <a:r>
              <a:rPr lang="en-N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Exceedances recorded </a:t>
            </a:r>
          </a:p>
          <a:p>
            <a:pPr marL="0" indent="0">
              <a:buNone/>
            </a:pPr>
            <a:r>
              <a:rPr lang="en-NZ" baseline="30000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____</a:t>
            </a:r>
            <a:r>
              <a:rPr lang="en-NZ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Orange line is the WHO daily </a:t>
            </a:r>
            <a:r>
              <a:rPr lang="en-NZ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PM</a:t>
            </a:r>
            <a:r>
              <a:rPr lang="en-NZ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2.5</a:t>
            </a:r>
            <a:r>
              <a:rPr lang="en-NZ" dirty="0">
                <a:latin typeface="Arial" panose="020B0604020202020204" pitchFamily="34" charset="0"/>
                <a:cs typeface="Arial" panose="020B0604020202020204" pitchFamily="34" charset="0"/>
              </a:rPr>
              <a:t> guideline – 63 Exceedances recorded (Both only part year record)</a:t>
            </a:r>
          </a:p>
        </p:txBody>
      </p:sp>
      <p:pic>
        <p:nvPicPr>
          <p:cNvPr id="5" name="Picture 4" descr="A graph with numbers and lines&#10;&#10;Description automatically generated">
            <a:extLst>
              <a:ext uri="{FF2B5EF4-FFF2-40B4-BE49-F238E27FC236}">
                <a16:creationId xmlns:a16="http://schemas.microsoft.com/office/drawing/2014/main" id="{D9FC4351-0D82-9D80-889A-08ED07F7BE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4743" y="1288446"/>
            <a:ext cx="6888478" cy="4290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29247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F1703-E11B-451F-A8C0-BF4AF02C85CE}"/>
              </a:ext>
            </a:extLst>
          </p:cNvPr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rgbClr val="005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1CAC26-2D3F-4B0A-A336-F989421EDC68}"/>
              </a:ext>
            </a:extLst>
          </p:cNvPr>
          <p:cNvSpPr txBox="1"/>
          <p:nvPr/>
        </p:nvSpPr>
        <p:spPr>
          <a:xfrm>
            <a:off x="9590217" y="6538604"/>
            <a:ext cx="163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97C34-CB4E-4ECA-82FE-32EA1218483B}"/>
              </a:ext>
            </a:extLst>
          </p:cNvPr>
          <p:cNvSpPr txBox="1"/>
          <p:nvPr/>
        </p:nvSpPr>
        <p:spPr>
          <a:xfrm>
            <a:off x="558617" y="164306"/>
            <a:ext cx="10290994" cy="52322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Z" sz="2800" b="1" dirty="0">
                <a:solidFill>
                  <a:srgbClr val="036A8E"/>
                </a:solidFill>
                <a:latin typeface="Arial"/>
                <a:cs typeface="Arial"/>
              </a:rPr>
              <a:t>Daily Variations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4EB370-96C3-466D-9289-0E82A4ECF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/>
          <a:stretch/>
        </p:blipFill>
        <p:spPr>
          <a:xfrm>
            <a:off x="1040923" y="6537047"/>
            <a:ext cx="687580" cy="276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7F0BC7-BCC1-1020-A5D4-5F9B5EF42D3D}"/>
              </a:ext>
            </a:extLst>
          </p:cNvPr>
          <p:cNvSpPr txBox="1"/>
          <p:nvPr/>
        </p:nvSpPr>
        <p:spPr>
          <a:xfrm>
            <a:off x="222716" y="687526"/>
            <a:ext cx="11729798" cy="212365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Daily variations in PM</a:t>
            </a:r>
            <a:r>
              <a:rPr lang="en-NZ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on high pollution / exceedance days generally show peak concentrations during the evening with a smaller peak occurring mid-morning.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These days are associated with key meteorological conditions of low wind speeds and a south-westerly wind direction which result in an inversion layer over Blenheim.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Due to the same source, domestic woodsmoke, PM</a:t>
            </a:r>
            <a:r>
              <a:rPr lang="en-NZ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2.5</a:t>
            </a: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 and PM</a:t>
            </a:r>
            <a:r>
              <a:rPr lang="en-NZ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 show similar tracts both over time and generally concentrations with the bulk of PM</a:t>
            </a:r>
            <a:r>
              <a:rPr lang="en-NZ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NZ" sz="2200" dirty="0">
                <a:latin typeface="Arial" panose="020B0604020202020204" pitchFamily="34" charset="0"/>
                <a:cs typeface="Arial" panose="020B0604020202020204" pitchFamily="34" charset="0"/>
              </a:rPr>
              <a:t>comprising PM</a:t>
            </a:r>
            <a:r>
              <a:rPr lang="en-NZ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2.5.</a:t>
            </a:r>
            <a:endParaRPr lang="en-NZ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A46CB16-C386-50A7-763E-224FA1D228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702" y="2811184"/>
            <a:ext cx="4536887" cy="3279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D2D8314-411F-8D03-2F21-600955C895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947" y="2883539"/>
            <a:ext cx="5104279" cy="350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924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F1703-E11B-451F-A8C0-BF4AF02C85CE}"/>
              </a:ext>
            </a:extLst>
          </p:cNvPr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rgbClr val="005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1CAC26-2D3F-4B0A-A336-F989421EDC68}"/>
              </a:ext>
            </a:extLst>
          </p:cNvPr>
          <p:cNvSpPr txBox="1"/>
          <p:nvPr/>
        </p:nvSpPr>
        <p:spPr>
          <a:xfrm>
            <a:off x="9590217" y="6538604"/>
            <a:ext cx="163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97C34-CB4E-4ECA-82FE-32EA1218483B}"/>
              </a:ext>
            </a:extLst>
          </p:cNvPr>
          <p:cNvSpPr txBox="1"/>
          <p:nvPr/>
        </p:nvSpPr>
        <p:spPr>
          <a:xfrm>
            <a:off x="663859" y="532762"/>
            <a:ext cx="10290994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Z" sz="3200" b="1" dirty="0">
                <a:solidFill>
                  <a:srgbClr val="036A8E"/>
                </a:solidFill>
                <a:latin typeface="Arial"/>
                <a:cs typeface="Arial"/>
              </a:rPr>
              <a:t>PM</a:t>
            </a:r>
            <a:r>
              <a:rPr lang="en-NZ" sz="3200" b="1" baseline="-25000" dirty="0">
                <a:solidFill>
                  <a:srgbClr val="036A8E"/>
                </a:solidFill>
                <a:latin typeface="Arial"/>
                <a:cs typeface="Arial"/>
              </a:rPr>
              <a:t>10</a:t>
            </a:r>
            <a:r>
              <a:rPr lang="en-NZ" sz="3200" b="1" dirty="0">
                <a:solidFill>
                  <a:srgbClr val="036A8E"/>
                </a:solidFill>
                <a:latin typeface="Arial"/>
                <a:cs typeface="Arial"/>
              </a:rPr>
              <a:t> Trends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4EB370-96C3-466D-9289-0E82A4ECF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/>
          <a:stretch/>
        </p:blipFill>
        <p:spPr>
          <a:xfrm>
            <a:off x="1040923" y="6537047"/>
            <a:ext cx="687580" cy="276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7F0BC7-BCC1-1020-A5D4-5F9B5EF42D3D}"/>
              </a:ext>
            </a:extLst>
          </p:cNvPr>
          <p:cNvSpPr txBox="1"/>
          <p:nvPr/>
        </p:nvSpPr>
        <p:spPr>
          <a:xfrm>
            <a:off x="359428" y="1503203"/>
            <a:ext cx="5449928" cy="415498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>
                <a:latin typeface="Arial" panose="020B0604020202020204" pitchFamily="34" charset="0"/>
                <a:cs typeface="Arial" panose="020B0604020202020204" pitchFamily="34" charset="0"/>
              </a:rPr>
              <a:t>2023 was added to previous trend assessments of PM</a:t>
            </a:r>
            <a:r>
              <a:rPr lang="en-NZ" sz="2400" baseline="-25000" dirty="0">
                <a:latin typeface="Arial" panose="020B0604020202020204" pitchFamily="34" charset="0"/>
                <a:cs typeface="Arial" panose="020B0604020202020204" pitchFamily="34" charset="0"/>
              </a:rPr>
              <a:t>10 </a:t>
            </a:r>
            <a:r>
              <a:rPr lang="en-NZ" sz="2400" dirty="0">
                <a:latin typeface="Arial" panose="020B0604020202020204" pitchFamily="34" charset="0"/>
                <a:cs typeface="Arial" panose="020B0604020202020204" pitchFamily="34" charset="0"/>
              </a:rPr>
              <a:t>concentrations for which variability resulting from meteorological conditions has been minimised. </a:t>
            </a:r>
          </a:p>
          <a:p>
            <a:endParaRPr lang="en-NZ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results for 2021 are disregarded owing to a localised source contributing to PM</a:t>
            </a:r>
            <a:r>
              <a:rPr lang="en-NZ" sz="24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en-NZ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that year, the results are indicative of a downward trend in PM</a:t>
            </a:r>
            <a:r>
              <a:rPr lang="en-NZ" sz="24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endParaRPr lang="en-GB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C67C5C-564F-6C53-65E6-1F0CBA775F42}"/>
              </a:ext>
            </a:extLst>
          </p:cNvPr>
          <p:cNvSpPr/>
          <p:nvPr/>
        </p:nvSpPr>
        <p:spPr>
          <a:xfrm>
            <a:off x="5934775" y="1198251"/>
            <a:ext cx="511256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sz="1600" dirty="0">
                <a:latin typeface="Arial" panose="020B0604020202020204" pitchFamily="34" charset="0"/>
                <a:cs typeface="Arial" panose="020B0604020202020204" pitchFamily="34" charset="0"/>
              </a:rPr>
              <a:t>Trends in PM</a:t>
            </a:r>
            <a:r>
              <a:rPr lang="en-NZ" sz="1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NZ" sz="1600" dirty="0">
                <a:latin typeface="Arial" panose="020B0604020202020204" pitchFamily="34" charset="0"/>
                <a:cs typeface="Arial" panose="020B0604020202020204" pitchFamily="34" charset="0"/>
              </a:rPr>
              <a:t> concentrations after adjusting for meteorological conditions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A0A6C7A-96A1-53BD-D0D1-A4CB0C061A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8822" y="1835672"/>
            <a:ext cx="6340215" cy="3698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63397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F1703-E11B-451F-A8C0-BF4AF02C85CE}"/>
              </a:ext>
            </a:extLst>
          </p:cNvPr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rgbClr val="005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1CAC26-2D3F-4B0A-A336-F989421EDC68}"/>
              </a:ext>
            </a:extLst>
          </p:cNvPr>
          <p:cNvSpPr txBox="1"/>
          <p:nvPr/>
        </p:nvSpPr>
        <p:spPr>
          <a:xfrm>
            <a:off x="9590217" y="6538604"/>
            <a:ext cx="163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97C34-CB4E-4ECA-82FE-32EA1218483B}"/>
              </a:ext>
            </a:extLst>
          </p:cNvPr>
          <p:cNvSpPr txBox="1"/>
          <p:nvPr/>
        </p:nvSpPr>
        <p:spPr>
          <a:xfrm>
            <a:off x="763891" y="334170"/>
            <a:ext cx="10290994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Z" sz="3600" b="1" dirty="0">
                <a:solidFill>
                  <a:srgbClr val="036A8E"/>
                </a:solidFill>
                <a:latin typeface="Arial"/>
                <a:cs typeface="Arial"/>
              </a:rPr>
              <a:t>Summary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4EB370-96C3-466D-9289-0E82A4ECF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/>
          <a:stretch/>
        </p:blipFill>
        <p:spPr>
          <a:xfrm>
            <a:off x="1040923" y="6537047"/>
            <a:ext cx="687580" cy="27699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7F0BC7-BCC1-1020-A5D4-5F9B5EF42D3D}"/>
              </a:ext>
            </a:extLst>
          </p:cNvPr>
          <p:cNvSpPr txBox="1"/>
          <p:nvPr/>
        </p:nvSpPr>
        <p:spPr>
          <a:xfrm>
            <a:off x="418657" y="1059658"/>
            <a:ext cx="11496535" cy="529375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600" dirty="0">
                <a:latin typeface="Arial" panose="020B0604020202020204" pitchFamily="34" charset="0"/>
                <a:cs typeface="Arial" panose="020B0604020202020204" pitchFamily="34" charset="0"/>
              </a:rPr>
              <a:t>In 2023, one exceedance of the NES PM</a:t>
            </a:r>
            <a:r>
              <a:rPr lang="en-NZ" sz="2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NZ" sz="2600" dirty="0">
                <a:latin typeface="Arial" panose="020B0604020202020204" pitchFamily="34" charset="0"/>
                <a:cs typeface="Arial" panose="020B0604020202020204" pitchFamily="34" charset="0"/>
              </a:rPr>
              <a:t> was recorded. </a:t>
            </a:r>
            <a:endParaRPr lang="en-US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600" dirty="0">
                <a:latin typeface="Arial" panose="020B0604020202020204" pitchFamily="34" charset="0"/>
                <a:cs typeface="Arial" panose="020B0604020202020204" pitchFamily="34" charset="0"/>
              </a:rPr>
              <a:t>While 1 exceedance is allowed, due to the timing being less than a year since the previous exceedance Blenheim did not comply with the  NES for PM</a:t>
            </a:r>
            <a:r>
              <a:rPr lang="en-NZ" sz="2600" baseline="-25000" dirty="0"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r>
              <a:rPr lang="en-NZ" sz="2600" dirty="0">
                <a:latin typeface="Arial" panose="020B0604020202020204" pitchFamily="34" charset="0"/>
                <a:cs typeface="Arial" panose="020B0604020202020204" pitchFamily="34" charset="0"/>
              </a:rPr>
              <a:t> for 2023.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 results for 2021 are disregarded owing to a localised source contributing to PM</a:t>
            </a:r>
            <a:r>
              <a:rPr lang="en-NZ" sz="26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</a:t>
            </a:r>
            <a:r>
              <a:rPr lang="en-NZ" sz="2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that year, the results are indicative of a downward trend in PM</a:t>
            </a:r>
            <a:r>
              <a:rPr lang="en-NZ" sz="2600" baseline="-25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10.</a:t>
            </a:r>
            <a:endParaRPr lang="en-GB" sz="2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NZ" sz="2600" dirty="0">
                <a:latin typeface="Arial" panose="020B0604020202020204" pitchFamily="34" charset="0"/>
                <a:cs typeface="Arial" panose="020B0604020202020204" pitchFamily="34" charset="0"/>
              </a:rPr>
              <a:t>Amendments to the NES are still possible, likely to become stricter to align with update of the WHO Air Quality guidelines and HAPINZ model. Timescales are unknown. 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600" dirty="0">
                <a:latin typeface="Arial" panose="020B0604020202020204" pitchFamily="34" charset="0"/>
                <a:cs typeface="Arial" panose="020B0604020202020204" pitchFamily="34" charset="0"/>
              </a:rPr>
              <a:t>While PM</a:t>
            </a:r>
            <a:r>
              <a:rPr lang="en-NZ" sz="2600" baseline="-25000" dirty="0">
                <a:latin typeface="Arial" panose="020B0604020202020204" pitchFamily="34" charset="0"/>
                <a:cs typeface="Arial" panose="020B0604020202020204" pitchFamily="34" charset="0"/>
              </a:rPr>
              <a:t>2.5 </a:t>
            </a:r>
            <a:r>
              <a:rPr lang="en-NZ" sz="2600" dirty="0">
                <a:latin typeface="Arial" panose="020B0604020202020204" pitchFamily="34" charset="0"/>
                <a:cs typeface="Arial" panose="020B0604020202020204" pitchFamily="34" charset="0"/>
              </a:rPr>
              <a:t>monitoring since 2017 shows a downward trend, Blenheim is unlikely to comply with any proposed changes to the NES.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NZ" sz="2600" dirty="0">
                <a:latin typeface="Arial" panose="020B0604020202020204" pitchFamily="34" charset="0"/>
                <a:cs typeface="Arial" panose="020B0604020202020204" pitchFamily="34" charset="0"/>
              </a:rPr>
              <a:t>More stringent air quality management for Blenheim is likely to be required when amendments come into effect. </a:t>
            </a:r>
          </a:p>
        </p:txBody>
      </p:sp>
    </p:spTree>
    <p:extLst>
      <p:ext uri="{BB962C8B-B14F-4D97-AF65-F5344CB8AC3E}">
        <p14:creationId xmlns:p14="http://schemas.microsoft.com/office/powerpoint/2010/main" val="34755145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60F1703-E11B-451F-A8C0-BF4AF02C85CE}"/>
              </a:ext>
            </a:extLst>
          </p:cNvPr>
          <p:cNvSpPr/>
          <p:nvPr/>
        </p:nvSpPr>
        <p:spPr>
          <a:xfrm>
            <a:off x="0" y="6457890"/>
            <a:ext cx="12192000" cy="400110"/>
          </a:xfrm>
          <a:prstGeom prst="rect">
            <a:avLst/>
          </a:prstGeom>
          <a:solidFill>
            <a:srgbClr val="00526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1CAC26-2D3F-4B0A-A336-F989421EDC68}"/>
              </a:ext>
            </a:extLst>
          </p:cNvPr>
          <p:cNvSpPr txBox="1"/>
          <p:nvPr/>
        </p:nvSpPr>
        <p:spPr>
          <a:xfrm>
            <a:off x="9590217" y="6538604"/>
            <a:ext cx="163935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1200" dirty="0">
                <a:solidFill>
                  <a:schemeClr val="bg1"/>
                </a:solidFill>
                <a:latin typeface="Proxima Nova" panose="02000506030000020004" pitchFamily="50" charset="0"/>
              </a:rPr>
              <a:t>marlborough.govt.nz</a:t>
            </a:r>
          </a:p>
        </p:txBody>
      </p:sp>
      <p:pic>
        <p:nvPicPr>
          <p:cNvPr id="4" name="Picture 3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4F4EB370-96C3-466D-9289-0E82A4ECF95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6"/>
          <a:stretch/>
        </p:blipFill>
        <p:spPr>
          <a:xfrm>
            <a:off x="1040923" y="6537047"/>
            <a:ext cx="687580" cy="276999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1A62B827-D762-5504-5A88-20FCE31BFC84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45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B7F0BC7-BCC1-1020-A5D4-5F9B5EF42D3D}"/>
              </a:ext>
            </a:extLst>
          </p:cNvPr>
          <p:cNvSpPr txBox="1"/>
          <p:nvPr/>
        </p:nvSpPr>
        <p:spPr>
          <a:xfrm>
            <a:off x="8909514" y="5417260"/>
            <a:ext cx="3123601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en-NZ" sz="4000" b="1" dirty="0">
                <a:latin typeface="Arial" panose="020B0604020202020204" pitchFamily="34" charset="0"/>
                <a:cs typeface="Arial" panose="020B0604020202020204" pitchFamily="34" charset="0"/>
              </a:rPr>
              <a:t>Questions?</a:t>
            </a:r>
          </a:p>
        </p:txBody>
      </p:sp>
    </p:spTree>
    <p:extLst>
      <p:ext uri="{BB962C8B-B14F-4D97-AF65-F5344CB8AC3E}">
        <p14:creationId xmlns:p14="http://schemas.microsoft.com/office/powerpoint/2010/main" val="10831446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694987971ED24AA18AAF332F6F9459" ma:contentTypeVersion="9" ma:contentTypeDescription="Create a new document." ma:contentTypeScope="" ma:versionID="661442aa1ff42b315c26febb73eaf399">
  <xsd:schema xmlns:xsd="http://www.w3.org/2001/XMLSchema" xmlns:xs="http://www.w3.org/2001/XMLSchema" xmlns:p="http://schemas.microsoft.com/office/2006/metadata/properties" xmlns:ns2="1e8cd0ae-365c-4dd3-b5e0-74ed0c42f8f6" targetNamespace="http://schemas.microsoft.com/office/2006/metadata/properties" ma:root="true" ma:fieldsID="99a6424027f4d351d42c24f1d040a889" ns2:_="">
    <xsd:import namespace="1e8cd0ae-365c-4dd3-b5e0-74ed0c42f8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e8cd0ae-365c-4dd3-b5e0-74ed0c42f8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D3401F0-0A5F-48D8-83F7-CB6F4E269467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1e8cd0ae-365c-4dd3-b5e0-74ed0c42f8f6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2200A00-766D-4CC4-BE43-8E4885051DE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C6D4F82-71F3-49AD-A25F-50A0D623795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e8cd0ae-365c-4dd3-b5e0-74ed0c42f8f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252</TotalTime>
  <Words>1098</Words>
  <Application>Microsoft Office PowerPoint</Application>
  <PresentationFormat>Widescreen</PresentationFormat>
  <Paragraphs>134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Proxima Nova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Annika Dawkins-5225</dc:creator>
  <cp:lastModifiedBy>Sarah Pearson</cp:lastModifiedBy>
  <cp:revision>28</cp:revision>
  <dcterms:created xsi:type="dcterms:W3CDTF">2022-01-21T01:30:56Z</dcterms:created>
  <dcterms:modified xsi:type="dcterms:W3CDTF">2024-02-24T19:28:33Z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0x01010076694987971ED24AA18AAF332F6F9459</vt:lpwstr>
  </property>
</Properties>
</file>