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6F"/>
    <a:srgbClr val="036A8E"/>
    <a:srgbClr val="2A8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A82AC-F3FC-4024-A29D-6310D6E58A2E}" type="datetimeFigureOut">
              <a:rPr lang="en-NZ" smtClean="0"/>
              <a:t>25/02/2024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32492-FFFE-4500-B2F6-6CE21182C33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081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32492-FFFE-4500-B2F6-6CE21182C336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124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74F-67CF-4FB8-A90C-B590F5BB806C}" type="datetimeFigureOut">
              <a:rPr lang="en-NZ" smtClean="0"/>
              <a:t>25/02/2024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989-786E-4A8E-90B8-E9487DEFDE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150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74F-67CF-4FB8-A90C-B590F5BB806C}" type="datetimeFigureOut">
              <a:rPr lang="en-NZ" smtClean="0"/>
              <a:t>25/02/2024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989-786E-4A8E-90B8-E9487DEFDE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668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74F-67CF-4FB8-A90C-B590F5BB806C}" type="datetimeFigureOut">
              <a:rPr lang="en-NZ" smtClean="0"/>
              <a:t>25/02/2024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989-786E-4A8E-90B8-E9487DEFDE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6407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52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442841-CB59-4192-829F-B496B3EC8796}"/>
              </a:ext>
            </a:extLst>
          </p:cNvPr>
          <p:cNvSpPr txBox="1"/>
          <p:nvPr userDrawn="1"/>
        </p:nvSpPr>
        <p:spPr>
          <a:xfrm>
            <a:off x="1130531" y="2362027"/>
            <a:ext cx="9897688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NZ" sz="4400" dirty="0">
                <a:solidFill>
                  <a:schemeClr val="bg1"/>
                </a:solidFill>
                <a:latin typeface="Proxima Nova" panose="02000506030000020004" pitchFamily="50" charset="0"/>
              </a:rPr>
              <a:t>PowerPoint </a:t>
            </a:r>
            <a:br>
              <a:rPr lang="en-NZ" sz="4400" dirty="0">
                <a:solidFill>
                  <a:schemeClr val="bg1"/>
                </a:solidFill>
                <a:latin typeface="Proxima Nova" panose="02000506030000020004" pitchFamily="50" charset="0"/>
              </a:rPr>
            </a:br>
            <a:r>
              <a:rPr lang="en-NZ" sz="4400" dirty="0">
                <a:solidFill>
                  <a:schemeClr val="bg1"/>
                </a:solidFill>
                <a:latin typeface="Proxima Nova" panose="02000506030000020004" pitchFamily="50" charset="0"/>
              </a:rPr>
              <a:t>Presentation Title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E718BC0-16D2-4838-BA13-366EA0A32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18" y="724997"/>
            <a:ext cx="2515985" cy="4371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7F77B6-B257-480B-80F4-99454290A535}"/>
              </a:ext>
            </a:extLst>
          </p:cNvPr>
          <p:cNvSpPr txBox="1"/>
          <p:nvPr userDrawn="1"/>
        </p:nvSpPr>
        <p:spPr>
          <a:xfrm>
            <a:off x="1333731" y="5508914"/>
            <a:ext cx="9897688" cy="6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NZ" sz="1800" dirty="0">
                <a:solidFill>
                  <a:schemeClr val="bg1"/>
                </a:solidFill>
                <a:latin typeface="Proxima Nova" panose="02000506030000020004" pitchFamily="50" charset="0"/>
              </a:rPr>
              <a:t>marlborough.govt.nz</a:t>
            </a:r>
          </a:p>
        </p:txBody>
      </p:sp>
    </p:spTree>
    <p:extLst>
      <p:ext uri="{BB962C8B-B14F-4D97-AF65-F5344CB8AC3E}">
        <p14:creationId xmlns:p14="http://schemas.microsoft.com/office/powerpoint/2010/main" val="561475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85" userDrawn="1">
          <p15:clr>
            <a:srgbClr val="FBAE40"/>
          </p15:clr>
        </p15:guide>
        <p15:guide id="3" pos="39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E4D774F-67CF-4FB8-A90C-B590F5BB806C}" type="datetimeFigureOut">
              <a:rPr lang="en-NZ" smtClean="0"/>
              <a:t>25/02/2024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20B989-786E-4A8E-90B8-E9487DEFDE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008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74F-67CF-4FB8-A90C-B590F5BB806C}" type="datetimeFigureOut">
              <a:rPr lang="en-NZ" smtClean="0"/>
              <a:t>25/02/2024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989-786E-4A8E-90B8-E9487DEFDE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940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74F-67CF-4FB8-A90C-B590F5BB806C}" type="datetimeFigureOut">
              <a:rPr lang="en-NZ" smtClean="0"/>
              <a:t>25/02/2024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989-786E-4A8E-90B8-E9487DEFDE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996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74F-67CF-4FB8-A90C-B590F5BB806C}" type="datetimeFigureOut">
              <a:rPr lang="en-NZ" smtClean="0"/>
              <a:t>25/02/2024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989-786E-4A8E-90B8-E9487DEFDE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264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74F-67CF-4FB8-A90C-B590F5BB806C}" type="datetimeFigureOut">
              <a:rPr lang="en-NZ" smtClean="0"/>
              <a:t>25/02/2024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989-786E-4A8E-90B8-E9487DEFDE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581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74F-67CF-4FB8-A90C-B590F5BB806C}" type="datetimeFigureOut">
              <a:rPr lang="en-NZ" smtClean="0"/>
              <a:t>25/02/2024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989-786E-4A8E-90B8-E9487DEFDE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359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74F-67CF-4FB8-A90C-B590F5BB806C}" type="datetimeFigureOut">
              <a:rPr lang="en-NZ" smtClean="0"/>
              <a:t>25/02/2024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989-786E-4A8E-90B8-E9487DEFDE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73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74F-67CF-4FB8-A90C-B590F5BB806C}" type="datetimeFigureOut">
              <a:rPr lang="en-NZ" smtClean="0"/>
              <a:t>25/02/2024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989-786E-4A8E-90B8-E9487DEFDE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400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774F-67CF-4FB8-A90C-B590F5BB806C}" type="datetimeFigureOut">
              <a:rPr lang="en-NZ" smtClean="0"/>
              <a:t>25/02/2024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989-786E-4A8E-90B8-E9487DEFDE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600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D774F-67CF-4FB8-A90C-B590F5BB806C}" type="datetimeFigureOut">
              <a:rPr lang="en-NZ" smtClean="0"/>
              <a:t>25/02/2024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0B989-786E-4A8E-90B8-E9487DEFDE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090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91D21F0-2F7C-469E-8D55-D5E7A847D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39267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9D76FA9-5CE3-4376-9174-1C1A9F5B9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2" y="724997"/>
            <a:ext cx="1886989" cy="4371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90DC3A-4D3A-464C-AA7E-F1CBE8FA798D}"/>
              </a:ext>
            </a:extLst>
          </p:cNvPr>
          <p:cNvSpPr txBox="1"/>
          <p:nvPr/>
        </p:nvSpPr>
        <p:spPr>
          <a:xfrm>
            <a:off x="941450" y="6261462"/>
            <a:ext cx="284453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dirty="0">
                <a:solidFill>
                  <a:schemeClr val="bg1"/>
                </a:solidFill>
                <a:latin typeface="Arial"/>
                <a:cs typeface="Arial"/>
              </a:rPr>
              <a:t>marlborough.govt.nz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7AA947-A0E4-0E3C-E9E5-2F14C1800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189" y="2944946"/>
            <a:ext cx="8515226" cy="29409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A7753F-7FB2-59F1-1740-4DDE53D592CB}"/>
              </a:ext>
            </a:extLst>
          </p:cNvPr>
          <p:cNvSpPr txBox="1"/>
          <p:nvPr/>
        </p:nvSpPr>
        <p:spPr>
          <a:xfrm>
            <a:off x="1462184" y="1374089"/>
            <a:ext cx="10219743" cy="18903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NZ" sz="5400" dirty="0">
                <a:solidFill>
                  <a:schemeClr val="bg1"/>
                </a:solidFill>
                <a:latin typeface="Arial"/>
                <a:cs typeface="Arial"/>
              </a:rPr>
              <a:t>2023 Annual Air Quality Report for Blenheim </a:t>
            </a:r>
            <a:br>
              <a:rPr lang="en-NZ" sz="4400" dirty="0">
                <a:latin typeface="Arial"/>
              </a:rPr>
            </a:br>
            <a:endParaRPr lang="en-NZ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6188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0F1703-E11B-451F-A8C0-BF4AF02C85CE}"/>
              </a:ext>
            </a:extLst>
          </p:cNvPr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0052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CAC26-2D3F-4B0A-A336-F989421EDC68}"/>
              </a:ext>
            </a:extLst>
          </p:cNvPr>
          <p:cNvSpPr txBox="1"/>
          <p:nvPr/>
        </p:nvSpPr>
        <p:spPr>
          <a:xfrm>
            <a:off x="9590217" y="6538604"/>
            <a:ext cx="163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bg1"/>
                </a:solidFill>
                <a:latin typeface="Proxima Nova" panose="02000506030000020004" pitchFamily="50" charset="0"/>
              </a:rPr>
              <a:t>marlborough.govt.nz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97C34-CB4E-4ECA-82FE-32EA1218483B}"/>
              </a:ext>
            </a:extLst>
          </p:cNvPr>
          <p:cNvSpPr txBox="1"/>
          <p:nvPr/>
        </p:nvSpPr>
        <p:spPr>
          <a:xfrm>
            <a:off x="791883" y="334170"/>
            <a:ext cx="1029099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NZ" sz="2800" b="1" dirty="0">
                <a:solidFill>
                  <a:srgbClr val="036A8E"/>
                </a:solidFill>
                <a:latin typeface="Arial"/>
                <a:cs typeface="Arial"/>
              </a:rPr>
              <a:t>24-hour average PM</a:t>
            </a:r>
            <a:r>
              <a:rPr lang="en-NZ" sz="2800" b="1" baseline="-25000" dirty="0">
                <a:solidFill>
                  <a:srgbClr val="036A8E"/>
                </a:solidFill>
                <a:latin typeface="Arial"/>
                <a:cs typeface="Arial"/>
              </a:rPr>
              <a:t>2.5</a:t>
            </a:r>
            <a:r>
              <a:rPr lang="en-NZ" sz="2800" b="1" dirty="0">
                <a:solidFill>
                  <a:srgbClr val="036A8E"/>
                </a:solidFill>
                <a:latin typeface="Arial"/>
                <a:cs typeface="Arial"/>
              </a:rPr>
              <a:t> concentrations measured at the </a:t>
            </a:r>
            <a:r>
              <a:rPr lang="en-NZ" sz="2800" b="1" dirty="0" err="1">
                <a:solidFill>
                  <a:srgbClr val="036A8E"/>
                </a:solidFill>
                <a:latin typeface="Arial"/>
                <a:cs typeface="Arial"/>
              </a:rPr>
              <a:t>Redwoodtown</a:t>
            </a:r>
            <a:r>
              <a:rPr lang="en-NZ" sz="2800" b="1" dirty="0">
                <a:solidFill>
                  <a:srgbClr val="036A8E"/>
                </a:solidFill>
                <a:latin typeface="Arial"/>
                <a:cs typeface="Arial"/>
              </a:rPr>
              <a:t> – Bowling Club site during 2023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4EB370-96C3-466D-9289-0E82A4ECF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/>
          <a:stretch/>
        </p:blipFill>
        <p:spPr>
          <a:xfrm>
            <a:off x="1040923" y="6537047"/>
            <a:ext cx="687580" cy="276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7F0BC7-BCC1-1020-A5D4-5F9B5EF42D3D}"/>
              </a:ext>
            </a:extLst>
          </p:cNvPr>
          <p:cNvSpPr txBox="1"/>
          <p:nvPr/>
        </p:nvSpPr>
        <p:spPr>
          <a:xfrm>
            <a:off x="601164" y="5658577"/>
            <a:ext cx="1146953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N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Dashed red line is the </a:t>
            </a:r>
            <a:r>
              <a:rPr lang="en-NZ" dirty="0" err="1">
                <a:latin typeface="Arial" panose="020B0604020202020204" pitchFamily="34" charset="0"/>
                <a:cs typeface="Arial" panose="020B0604020202020204" pitchFamily="34" charset="0"/>
              </a:rPr>
              <a:t>MfE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24-hour average proposed NES for PM</a:t>
            </a:r>
            <a:r>
              <a:rPr lang="en-NZ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2.5</a:t>
            </a:r>
            <a:r>
              <a:rPr lang="en-N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N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en-N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Exceedances recorded </a:t>
            </a:r>
          </a:p>
          <a:p>
            <a:pPr marL="0" indent="0">
              <a:buNone/>
            </a:pPr>
            <a:r>
              <a:rPr lang="en-NZ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NZ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Orange line is the WHO daily </a:t>
            </a:r>
            <a:r>
              <a:rPr lang="en-N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PM</a:t>
            </a:r>
            <a:r>
              <a:rPr lang="en-NZ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2.5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 guideline – 63 Exceedances recorded (Both only part year record)</a:t>
            </a:r>
          </a:p>
        </p:txBody>
      </p:sp>
      <p:pic>
        <p:nvPicPr>
          <p:cNvPr id="5" name="Picture 4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D9FC4351-0D82-9D80-889A-08ED07F7B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743" y="1288446"/>
            <a:ext cx="6888478" cy="42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24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0F1703-E11B-451F-A8C0-BF4AF02C85CE}"/>
              </a:ext>
            </a:extLst>
          </p:cNvPr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0052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CAC26-2D3F-4B0A-A336-F989421EDC68}"/>
              </a:ext>
            </a:extLst>
          </p:cNvPr>
          <p:cNvSpPr txBox="1"/>
          <p:nvPr/>
        </p:nvSpPr>
        <p:spPr>
          <a:xfrm>
            <a:off x="9590217" y="6538604"/>
            <a:ext cx="163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bg1"/>
                </a:solidFill>
                <a:latin typeface="Proxima Nova" panose="02000506030000020004" pitchFamily="50" charset="0"/>
              </a:rPr>
              <a:t>marlborough.govt.nz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97C34-CB4E-4ECA-82FE-32EA1218483B}"/>
              </a:ext>
            </a:extLst>
          </p:cNvPr>
          <p:cNvSpPr txBox="1"/>
          <p:nvPr/>
        </p:nvSpPr>
        <p:spPr>
          <a:xfrm>
            <a:off x="558617" y="164306"/>
            <a:ext cx="1029099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2800" b="1" dirty="0">
                <a:solidFill>
                  <a:srgbClr val="036A8E"/>
                </a:solidFill>
                <a:latin typeface="Arial"/>
                <a:cs typeface="Arial"/>
              </a:rPr>
              <a:t>Daily Variations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4EB370-96C3-466D-9289-0E82A4ECF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/>
          <a:stretch/>
        </p:blipFill>
        <p:spPr>
          <a:xfrm>
            <a:off x="1040923" y="6537047"/>
            <a:ext cx="687580" cy="276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7F0BC7-BCC1-1020-A5D4-5F9B5EF42D3D}"/>
              </a:ext>
            </a:extLst>
          </p:cNvPr>
          <p:cNvSpPr txBox="1"/>
          <p:nvPr/>
        </p:nvSpPr>
        <p:spPr>
          <a:xfrm>
            <a:off x="222716" y="687526"/>
            <a:ext cx="1172979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Daily variations in PM</a:t>
            </a:r>
            <a:r>
              <a:rPr lang="en-N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on high pollution / exceedance days generally show peak concentrations during the evening with a smaller peak occurring mid-morning.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These days are associated with key meteorological conditions of low wind speeds and a south-westerly wind direction which result in an inversion layer over Blenheim.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Due to the same source, domestic woodsmoke, PM</a:t>
            </a:r>
            <a:r>
              <a:rPr lang="en-N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 and PM</a:t>
            </a:r>
            <a:r>
              <a:rPr lang="en-N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 show similar tracts both over time and generally concentrations with the bulk of PM</a:t>
            </a:r>
            <a:r>
              <a:rPr lang="en-N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comprising PM</a:t>
            </a:r>
            <a:r>
              <a:rPr lang="en-N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2.5.</a:t>
            </a:r>
            <a:endParaRPr lang="en-N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46CB16-C386-50A7-763E-224FA1D22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02" y="2811184"/>
            <a:ext cx="4536887" cy="327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2D8314-411F-8D03-2F21-600955C89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47" y="2883539"/>
            <a:ext cx="5104279" cy="350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24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0F1703-E11B-451F-A8C0-BF4AF02C85CE}"/>
              </a:ext>
            </a:extLst>
          </p:cNvPr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0052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CAC26-2D3F-4B0A-A336-F989421EDC68}"/>
              </a:ext>
            </a:extLst>
          </p:cNvPr>
          <p:cNvSpPr txBox="1"/>
          <p:nvPr/>
        </p:nvSpPr>
        <p:spPr>
          <a:xfrm>
            <a:off x="9590217" y="6538604"/>
            <a:ext cx="163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bg1"/>
                </a:solidFill>
                <a:latin typeface="Proxima Nova" panose="02000506030000020004" pitchFamily="50" charset="0"/>
              </a:rPr>
              <a:t>marlborough.govt.nz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97C34-CB4E-4ECA-82FE-32EA1218483B}"/>
              </a:ext>
            </a:extLst>
          </p:cNvPr>
          <p:cNvSpPr txBox="1"/>
          <p:nvPr/>
        </p:nvSpPr>
        <p:spPr>
          <a:xfrm>
            <a:off x="663859" y="532762"/>
            <a:ext cx="1029099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3200" b="1" dirty="0">
                <a:solidFill>
                  <a:srgbClr val="036A8E"/>
                </a:solidFill>
                <a:latin typeface="Arial"/>
                <a:cs typeface="Arial"/>
              </a:rPr>
              <a:t>PM</a:t>
            </a:r>
            <a:r>
              <a:rPr lang="en-NZ" sz="3200" b="1" baseline="-25000" dirty="0">
                <a:solidFill>
                  <a:srgbClr val="036A8E"/>
                </a:solidFill>
                <a:latin typeface="Arial"/>
                <a:cs typeface="Arial"/>
              </a:rPr>
              <a:t>10</a:t>
            </a:r>
            <a:r>
              <a:rPr lang="en-NZ" sz="3200" b="1" dirty="0">
                <a:solidFill>
                  <a:srgbClr val="036A8E"/>
                </a:solidFill>
                <a:latin typeface="Arial"/>
                <a:cs typeface="Arial"/>
              </a:rPr>
              <a:t> Trends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4EB370-96C3-466D-9289-0E82A4ECF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/>
          <a:stretch/>
        </p:blipFill>
        <p:spPr>
          <a:xfrm>
            <a:off x="1040923" y="6537047"/>
            <a:ext cx="687580" cy="276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7F0BC7-BCC1-1020-A5D4-5F9B5EF42D3D}"/>
              </a:ext>
            </a:extLst>
          </p:cNvPr>
          <p:cNvSpPr txBox="1"/>
          <p:nvPr/>
        </p:nvSpPr>
        <p:spPr>
          <a:xfrm>
            <a:off x="359428" y="1503203"/>
            <a:ext cx="5449928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2023 was added to previous trend assessments of PM</a:t>
            </a:r>
            <a:r>
              <a:rPr lang="en-NZ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concentrations for which variability resulting from meteorological conditions has been minimised. </a:t>
            </a:r>
          </a:p>
          <a:p>
            <a:endParaRPr lang="en-N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results for 2021 are disregarded owing to a localised source contributing to PM</a:t>
            </a:r>
            <a:r>
              <a:rPr lang="en-NZ" sz="24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N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that year, the results are indicative of a downward trend in PM</a:t>
            </a:r>
            <a:r>
              <a:rPr lang="en-NZ" sz="24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67C5C-564F-6C53-65E6-1F0CBA775F42}"/>
              </a:ext>
            </a:extLst>
          </p:cNvPr>
          <p:cNvSpPr/>
          <p:nvPr/>
        </p:nvSpPr>
        <p:spPr>
          <a:xfrm>
            <a:off x="5934775" y="1198251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Trends in PM</a:t>
            </a:r>
            <a:r>
              <a:rPr lang="en-NZ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 concentrations after adjusting for meteorological conditions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0A6C7A-96A1-53BD-D0D1-A4CB0C061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822" y="1835672"/>
            <a:ext cx="6340215" cy="369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33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0F1703-E11B-451F-A8C0-BF4AF02C85CE}"/>
              </a:ext>
            </a:extLst>
          </p:cNvPr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0052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CAC26-2D3F-4B0A-A336-F989421EDC68}"/>
              </a:ext>
            </a:extLst>
          </p:cNvPr>
          <p:cNvSpPr txBox="1"/>
          <p:nvPr/>
        </p:nvSpPr>
        <p:spPr>
          <a:xfrm>
            <a:off x="9590217" y="6538604"/>
            <a:ext cx="163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bg1"/>
                </a:solidFill>
                <a:latin typeface="Proxima Nova" panose="02000506030000020004" pitchFamily="50" charset="0"/>
              </a:rPr>
              <a:t>marlborough.govt.nz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97C34-CB4E-4ECA-82FE-32EA1218483B}"/>
              </a:ext>
            </a:extLst>
          </p:cNvPr>
          <p:cNvSpPr txBox="1"/>
          <p:nvPr/>
        </p:nvSpPr>
        <p:spPr>
          <a:xfrm>
            <a:off x="763891" y="334170"/>
            <a:ext cx="1029099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3600" b="1" dirty="0">
                <a:solidFill>
                  <a:srgbClr val="036A8E"/>
                </a:solidFill>
                <a:latin typeface="Arial"/>
                <a:cs typeface="Arial"/>
              </a:rPr>
              <a:t>Summary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4EB370-96C3-466D-9289-0E82A4ECF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/>
          <a:stretch/>
        </p:blipFill>
        <p:spPr>
          <a:xfrm>
            <a:off x="1040923" y="6537047"/>
            <a:ext cx="687580" cy="276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7F0BC7-BCC1-1020-A5D4-5F9B5EF42D3D}"/>
              </a:ext>
            </a:extLst>
          </p:cNvPr>
          <p:cNvSpPr txBox="1"/>
          <p:nvPr/>
        </p:nvSpPr>
        <p:spPr>
          <a:xfrm>
            <a:off x="418657" y="1059658"/>
            <a:ext cx="11496535" cy="52937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600" dirty="0">
                <a:latin typeface="Arial" panose="020B0604020202020204" pitchFamily="34" charset="0"/>
                <a:cs typeface="Arial" panose="020B0604020202020204" pitchFamily="34" charset="0"/>
              </a:rPr>
              <a:t>In 2023, one exceedance of the NES PM</a:t>
            </a:r>
            <a:r>
              <a:rPr lang="en-NZ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NZ" sz="2600" dirty="0">
                <a:latin typeface="Arial" panose="020B0604020202020204" pitchFamily="34" charset="0"/>
                <a:cs typeface="Arial" panose="020B0604020202020204" pitchFamily="34" charset="0"/>
              </a:rPr>
              <a:t> was recorded.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600" dirty="0">
                <a:latin typeface="Arial" panose="020B0604020202020204" pitchFamily="34" charset="0"/>
                <a:cs typeface="Arial" panose="020B0604020202020204" pitchFamily="34" charset="0"/>
              </a:rPr>
              <a:t>While 1 exceedance is allowed, due to the timing being less than a year since the previous exceedance Blenheim did not comply with the  NES for PM</a:t>
            </a:r>
            <a:r>
              <a:rPr lang="en-NZ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NZ" sz="2600" dirty="0">
                <a:latin typeface="Arial" panose="020B0604020202020204" pitchFamily="34" charset="0"/>
                <a:cs typeface="Arial" panose="020B0604020202020204" pitchFamily="34" charset="0"/>
              </a:rPr>
              <a:t> for 2023.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results for 2021 are disregarded owing to a localised source contributing to PM</a:t>
            </a:r>
            <a:r>
              <a:rPr lang="en-NZ" sz="2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NZ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that year, the results are indicative of a downward trend in PM</a:t>
            </a:r>
            <a:r>
              <a:rPr lang="en-NZ" sz="2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600" dirty="0">
                <a:latin typeface="Arial" panose="020B0604020202020204" pitchFamily="34" charset="0"/>
                <a:cs typeface="Arial" panose="020B0604020202020204" pitchFamily="34" charset="0"/>
              </a:rPr>
              <a:t>Amendments to the NES are still possible, likely to become stricter to align with update of the WHO Air Quality guidelines and HAPINZ model. Timescales are unknown.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600" dirty="0">
                <a:latin typeface="Arial" panose="020B0604020202020204" pitchFamily="34" charset="0"/>
                <a:cs typeface="Arial" panose="020B0604020202020204" pitchFamily="34" charset="0"/>
              </a:rPr>
              <a:t>While PM</a:t>
            </a:r>
            <a:r>
              <a:rPr lang="en-NZ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NZ" sz="2600" dirty="0">
                <a:latin typeface="Arial" panose="020B0604020202020204" pitchFamily="34" charset="0"/>
                <a:cs typeface="Arial" panose="020B0604020202020204" pitchFamily="34" charset="0"/>
              </a:rPr>
              <a:t>monitoring since 2017 shows a downward trend, Blenheim is unlikely to comply with any proposed changes to the NES.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600" dirty="0">
                <a:latin typeface="Arial" panose="020B0604020202020204" pitchFamily="34" charset="0"/>
                <a:cs typeface="Arial" panose="020B0604020202020204" pitchFamily="34" charset="0"/>
              </a:rPr>
              <a:t>More stringent air quality management for Blenheim is likely to be required when amendments come into effect. </a:t>
            </a:r>
          </a:p>
        </p:txBody>
      </p:sp>
    </p:spTree>
    <p:extLst>
      <p:ext uri="{BB962C8B-B14F-4D97-AF65-F5344CB8AC3E}">
        <p14:creationId xmlns:p14="http://schemas.microsoft.com/office/powerpoint/2010/main" val="3475514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0F1703-E11B-451F-A8C0-BF4AF02C85CE}"/>
              </a:ext>
            </a:extLst>
          </p:cNvPr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0052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CAC26-2D3F-4B0A-A336-F989421EDC68}"/>
              </a:ext>
            </a:extLst>
          </p:cNvPr>
          <p:cNvSpPr txBox="1"/>
          <p:nvPr/>
        </p:nvSpPr>
        <p:spPr>
          <a:xfrm>
            <a:off x="9590217" y="6538604"/>
            <a:ext cx="163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bg1"/>
                </a:solidFill>
                <a:latin typeface="Proxima Nova" panose="02000506030000020004" pitchFamily="50" charset="0"/>
              </a:rPr>
              <a:t>marlborough.govt.nz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4EB370-96C3-466D-9289-0E82A4ECF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/>
          <a:stretch/>
        </p:blipFill>
        <p:spPr>
          <a:xfrm>
            <a:off x="1040923" y="6537047"/>
            <a:ext cx="687580" cy="27699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A62B827-D762-5504-5A88-20FCE31BFC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5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7F0BC7-BCC1-1020-A5D4-5F9B5EF42D3D}"/>
              </a:ext>
            </a:extLst>
          </p:cNvPr>
          <p:cNvSpPr txBox="1"/>
          <p:nvPr/>
        </p:nvSpPr>
        <p:spPr>
          <a:xfrm>
            <a:off x="8909514" y="5417260"/>
            <a:ext cx="312360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40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8314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0F1703-E11B-451F-A8C0-BF4AF02C85CE}"/>
              </a:ext>
            </a:extLst>
          </p:cNvPr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0052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CAC26-2D3F-4B0A-A336-F989421EDC68}"/>
              </a:ext>
            </a:extLst>
          </p:cNvPr>
          <p:cNvSpPr txBox="1"/>
          <p:nvPr/>
        </p:nvSpPr>
        <p:spPr>
          <a:xfrm>
            <a:off x="9590217" y="6538604"/>
            <a:ext cx="163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bg1"/>
                </a:solidFill>
                <a:latin typeface="Proxima Nova" panose="02000506030000020004" pitchFamily="50" charset="0"/>
              </a:rPr>
              <a:t>marlborough.govt.nz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97C34-CB4E-4ECA-82FE-32EA1218483B}"/>
              </a:ext>
            </a:extLst>
          </p:cNvPr>
          <p:cNvSpPr txBox="1"/>
          <p:nvPr/>
        </p:nvSpPr>
        <p:spPr>
          <a:xfrm>
            <a:off x="435429" y="278408"/>
            <a:ext cx="1029099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3200" b="1" dirty="0">
                <a:solidFill>
                  <a:srgbClr val="036A8E"/>
                </a:solidFill>
                <a:latin typeface="Arial"/>
                <a:cs typeface="Arial"/>
              </a:rPr>
              <a:t>National Environmental Standard for Air Quality (NESAQ)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608493-FC85-4EF6-BF37-B476E8162BAB}"/>
              </a:ext>
            </a:extLst>
          </p:cNvPr>
          <p:cNvSpPr txBox="1"/>
          <p:nvPr/>
        </p:nvSpPr>
        <p:spPr>
          <a:xfrm>
            <a:off x="5830413" y="999241"/>
            <a:ext cx="5926158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The main contaminant of concern for New Zealand is particulate matter (PM). </a:t>
            </a:r>
            <a:endParaRPr lang="en-N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The NES currently focuses on PM</a:t>
            </a:r>
            <a:r>
              <a:rPr lang="en-NZ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 with a standard of 50 µg/m</a:t>
            </a:r>
            <a:r>
              <a:rPr lang="en-NZ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 24 hr average (1 allowable exceedance per year) and an annual average of 20 µg/m</a:t>
            </a:r>
            <a:r>
              <a:rPr lang="en-NZ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However, </a:t>
            </a:r>
            <a:r>
              <a:rPr lang="en-N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smaller fraction of PM</a:t>
            </a:r>
            <a:r>
              <a:rPr lang="en-NZ" sz="24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N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particles, those less than 2.5 microns in diameter (PM</a:t>
            </a:r>
            <a:r>
              <a:rPr lang="en-NZ" sz="24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2.5</a:t>
            </a:r>
            <a:r>
              <a:rPr lang="en-N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are a stronger indicator of health impacts.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In Blenheim during the winter the majority of PM</a:t>
            </a:r>
            <a:r>
              <a:rPr lang="en-NZ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 is comprised of PM</a:t>
            </a:r>
            <a:r>
              <a:rPr lang="en-NZ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reflecting the residential domestic heating source.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4EB370-96C3-466D-9289-0E82A4ECF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/>
          <a:stretch/>
        </p:blipFill>
        <p:spPr>
          <a:xfrm>
            <a:off x="1040923" y="6537047"/>
            <a:ext cx="687580" cy="276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FB85E-B0AD-8257-8EBD-D94E4EB41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9" y="1907682"/>
            <a:ext cx="5513754" cy="344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98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0F1703-E11B-451F-A8C0-BF4AF02C85CE}"/>
              </a:ext>
            </a:extLst>
          </p:cNvPr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0052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CAC26-2D3F-4B0A-A336-F989421EDC68}"/>
              </a:ext>
            </a:extLst>
          </p:cNvPr>
          <p:cNvSpPr txBox="1"/>
          <p:nvPr/>
        </p:nvSpPr>
        <p:spPr>
          <a:xfrm>
            <a:off x="9590217" y="6538604"/>
            <a:ext cx="163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bg1"/>
                </a:solidFill>
                <a:latin typeface="Proxima Nova" panose="02000506030000020004" pitchFamily="50" charset="0"/>
              </a:rPr>
              <a:t>marlborough.govt.nz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97C34-CB4E-4ECA-82FE-32EA1218483B}"/>
              </a:ext>
            </a:extLst>
          </p:cNvPr>
          <p:cNvSpPr txBox="1"/>
          <p:nvPr/>
        </p:nvSpPr>
        <p:spPr>
          <a:xfrm>
            <a:off x="418657" y="167835"/>
            <a:ext cx="1029099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3200" b="1" dirty="0">
                <a:solidFill>
                  <a:srgbClr val="036A8E"/>
                </a:solidFill>
                <a:latin typeface="Arial"/>
                <a:cs typeface="Arial"/>
              </a:rPr>
              <a:t>Potential changes to the NES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4EB370-96C3-466D-9289-0E82A4ECF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/>
          <a:stretch/>
        </p:blipFill>
        <p:spPr>
          <a:xfrm>
            <a:off x="1040923" y="6537047"/>
            <a:ext cx="687580" cy="276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DB875-9DAA-FB0E-2377-3E121CA8AF05}"/>
              </a:ext>
            </a:extLst>
          </p:cNvPr>
          <p:cNvSpPr txBox="1"/>
          <p:nvPr/>
        </p:nvSpPr>
        <p:spPr>
          <a:xfrm>
            <a:off x="418657" y="857390"/>
            <a:ext cx="8190759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In 2020 the Ministry for the Environment (</a:t>
            </a:r>
            <a:r>
              <a:rPr lang="en-NZ" sz="2000" dirty="0" err="1">
                <a:latin typeface="Arial" panose="020B0604020202020204" pitchFamily="34" charset="0"/>
                <a:cs typeface="Arial" panose="020B0604020202020204" pitchFamily="34" charset="0"/>
              </a:rPr>
              <a:t>MfE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) proposed amending to the NES to move the focus to PM</a:t>
            </a:r>
            <a:r>
              <a:rPr lang="en-N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N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 24 hr average standard of 25 </a:t>
            </a:r>
            <a:r>
              <a:rPr lang="en-NZ" sz="2000" dirty="0" err="1"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n-N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(3 allowable exceedances per year).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Annual average PM</a:t>
            </a:r>
            <a:r>
              <a:rPr lang="en-N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 standard of 10 </a:t>
            </a:r>
            <a:r>
              <a:rPr lang="en-NZ" sz="2000" dirty="0" err="1"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n-N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Several reports released since may significantly change the proposed standards.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Revised WHO Air Quality Health Guidelines 2021 - significantly lower standards.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Updated Health and Air Pollution in New Zealand study (HAPINZ 3.0) 2022 showed significant costs to population morbidity and health from particulate matter especially PM</a:t>
            </a:r>
            <a:r>
              <a:rPr lang="en-N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2.5.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 err="1">
                <a:latin typeface="Arial" panose="020B0604020202020204" pitchFamily="34" charset="0"/>
                <a:cs typeface="Arial" panose="020B0604020202020204" pitchFamily="34" charset="0"/>
              </a:rPr>
              <a:t>MfE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 have currently not given any further updates to either the standards proposed considering the above reports, nor a time frame for any amendments.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The new coalition Government’s RM reform will also affect any amendments timeline.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6E40A2-3BFD-D483-D7CA-3C18F3FBD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946" y="130120"/>
            <a:ext cx="1961601" cy="27483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191EF3-F116-5DFF-04B4-3E7B625D3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946" y="3344642"/>
            <a:ext cx="1961602" cy="2903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028107-1F8C-C788-B4EE-C3DA090E5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9416" y="2319014"/>
            <a:ext cx="1961601" cy="256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7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0F1703-E11B-451F-A8C0-BF4AF02C85CE}"/>
              </a:ext>
            </a:extLst>
          </p:cNvPr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0052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CAC26-2D3F-4B0A-A336-F989421EDC68}"/>
              </a:ext>
            </a:extLst>
          </p:cNvPr>
          <p:cNvSpPr txBox="1"/>
          <p:nvPr/>
        </p:nvSpPr>
        <p:spPr>
          <a:xfrm>
            <a:off x="9590217" y="6538604"/>
            <a:ext cx="163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bg1"/>
                </a:solidFill>
                <a:latin typeface="Proxima Nova" panose="02000506030000020004" pitchFamily="50" charset="0"/>
              </a:rPr>
              <a:t>marlborough.govt.nz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97C34-CB4E-4ECA-82FE-32EA1218483B}"/>
              </a:ext>
            </a:extLst>
          </p:cNvPr>
          <p:cNvSpPr txBox="1"/>
          <p:nvPr/>
        </p:nvSpPr>
        <p:spPr>
          <a:xfrm>
            <a:off x="791883" y="334170"/>
            <a:ext cx="102909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4000" b="1" dirty="0">
                <a:solidFill>
                  <a:srgbClr val="036A8E"/>
                </a:solidFill>
                <a:latin typeface="Arial"/>
                <a:cs typeface="Arial"/>
              </a:rPr>
              <a:t>Blenheim Monitoring Station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4EB370-96C3-466D-9289-0E82A4ECF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/>
          <a:stretch/>
        </p:blipFill>
        <p:spPr>
          <a:xfrm>
            <a:off x="1040923" y="6537047"/>
            <a:ext cx="687580" cy="276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7F0BC7-BCC1-1020-A5D4-5F9B5EF42D3D}"/>
              </a:ext>
            </a:extLst>
          </p:cNvPr>
          <p:cNvSpPr txBox="1"/>
          <p:nvPr/>
        </p:nvSpPr>
        <p:spPr>
          <a:xfrm>
            <a:off x="211029" y="1267936"/>
            <a:ext cx="8190759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600" dirty="0">
                <a:latin typeface="Arial" panose="020B0604020202020204" pitchFamily="34" charset="0"/>
                <a:cs typeface="Arial" panose="020B0604020202020204" pitchFamily="34" charset="0"/>
              </a:rPr>
              <a:t>Both PM</a:t>
            </a:r>
            <a:r>
              <a:rPr lang="en-NZ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NZ" sz="3600" dirty="0">
                <a:latin typeface="Arial" panose="020B0604020202020204" pitchFamily="34" charset="0"/>
                <a:cs typeface="Arial" panose="020B0604020202020204" pitchFamily="34" charset="0"/>
              </a:rPr>
              <a:t> and PM</a:t>
            </a:r>
            <a:r>
              <a:rPr lang="en-NZ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NZ" sz="3600" dirty="0">
                <a:latin typeface="Arial" panose="020B0604020202020204" pitchFamily="34" charset="0"/>
                <a:cs typeface="Arial" panose="020B0604020202020204" pitchFamily="34" charset="0"/>
              </a:rPr>
              <a:t> are monitored at the </a:t>
            </a:r>
            <a:r>
              <a:rPr lang="en-NZ" sz="3600" dirty="0" err="1">
                <a:latin typeface="Arial" panose="020B0604020202020204" pitchFamily="34" charset="0"/>
                <a:cs typeface="Arial" panose="020B0604020202020204" pitchFamily="34" charset="0"/>
              </a:rPr>
              <a:t>Redwoodtown</a:t>
            </a:r>
            <a:r>
              <a:rPr lang="en-NZ" sz="3600" dirty="0">
                <a:latin typeface="Arial" panose="020B0604020202020204" pitchFamily="34" charset="0"/>
                <a:cs typeface="Arial" panose="020B0604020202020204" pitchFamily="34" charset="0"/>
              </a:rPr>
              <a:t> Bowling Club site.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600" dirty="0">
                <a:latin typeface="Arial" panose="020B0604020202020204" pitchFamily="34" charset="0"/>
                <a:cs typeface="Arial" panose="020B0604020202020204" pitchFamily="34" charset="0"/>
              </a:rPr>
              <a:t>Blenheim was required to be compliant with the NES by September 2016.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600" dirty="0">
                <a:latin typeface="Arial" panose="020B0604020202020204" pitchFamily="34" charset="0"/>
                <a:cs typeface="Arial" panose="020B0604020202020204" pitchFamily="34" charset="0"/>
              </a:rPr>
              <a:t>Historically Blenheim has been non-compliant with the NES for PM</a:t>
            </a:r>
            <a:r>
              <a:rPr lang="en-NZ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NZ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EDB8A6E-3E21-F2F1-FC08-6C9567CB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788" y="1065750"/>
            <a:ext cx="3502293" cy="452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34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0F1703-E11B-451F-A8C0-BF4AF02C85CE}"/>
              </a:ext>
            </a:extLst>
          </p:cNvPr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0052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CAC26-2D3F-4B0A-A336-F989421EDC68}"/>
              </a:ext>
            </a:extLst>
          </p:cNvPr>
          <p:cNvSpPr txBox="1"/>
          <p:nvPr/>
        </p:nvSpPr>
        <p:spPr>
          <a:xfrm>
            <a:off x="9590217" y="6538604"/>
            <a:ext cx="163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bg1"/>
                </a:solidFill>
                <a:latin typeface="Proxima Nova" panose="02000506030000020004" pitchFamily="50" charset="0"/>
              </a:rPr>
              <a:t>marlborough.govt.nz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97C34-CB4E-4ECA-82FE-32EA1218483B}"/>
              </a:ext>
            </a:extLst>
          </p:cNvPr>
          <p:cNvSpPr txBox="1"/>
          <p:nvPr/>
        </p:nvSpPr>
        <p:spPr>
          <a:xfrm>
            <a:off x="791883" y="334170"/>
            <a:ext cx="1029099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NZ" sz="2800" b="1" dirty="0">
                <a:solidFill>
                  <a:srgbClr val="036A8E"/>
                </a:solidFill>
                <a:latin typeface="Arial"/>
                <a:cs typeface="Arial"/>
              </a:rPr>
              <a:t>Number of days when 50 µgm</a:t>
            </a:r>
            <a:r>
              <a:rPr lang="en-NZ" sz="2800" b="1" baseline="30000" dirty="0">
                <a:solidFill>
                  <a:srgbClr val="036A8E"/>
                </a:solidFill>
                <a:latin typeface="Arial"/>
                <a:cs typeface="Arial"/>
              </a:rPr>
              <a:t>3</a:t>
            </a:r>
            <a:r>
              <a:rPr lang="en-NZ" sz="2800" b="1" dirty="0">
                <a:solidFill>
                  <a:srgbClr val="036A8E"/>
                </a:solidFill>
                <a:latin typeface="Arial"/>
                <a:cs typeface="Arial"/>
              </a:rPr>
              <a:t> was exceeded, the maximum concentration and the second highest concentration from 2006 to 2023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4EB370-96C3-466D-9289-0E82A4ECF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/>
          <a:stretch/>
        </p:blipFill>
        <p:spPr>
          <a:xfrm>
            <a:off x="1040923" y="6537047"/>
            <a:ext cx="687580" cy="276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6CB014-5573-1EED-6FA1-1B9E2793F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170" y="1719165"/>
            <a:ext cx="6760434" cy="469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8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0F1703-E11B-451F-A8C0-BF4AF02C85CE}"/>
              </a:ext>
            </a:extLst>
          </p:cNvPr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0052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CAC26-2D3F-4B0A-A336-F989421EDC68}"/>
              </a:ext>
            </a:extLst>
          </p:cNvPr>
          <p:cNvSpPr txBox="1"/>
          <p:nvPr/>
        </p:nvSpPr>
        <p:spPr>
          <a:xfrm>
            <a:off x="9590217" y="6538604"/>
            <a:ext cx="163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bg1"/>
                </a:solidFill>
                <a:latin typeface="Proxima Nova" panose="02000506030000020004" pitchFamily="50" charset="0"/>
              </a:rPr>
              <a:t>marlborough.govt.nz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97C34-CB4E-4ECA-82FE-32EA1218483B}"/>
              </a:ext>
            </a:extLst>
          </p:cNvPr>
          <p:cNvSpPr txBox="1"/>
          <p:nvPr/>
        </p:nvSpPr>
        <p:spPr>
          <a:xfrm>
            <a:off x="418657" y="290216"/>
            <a:ext cx="1029099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3200" b="1" dirty="0">
                <a:solidFill>
                  <a:srgbClr val="036A8E"/>
                </a:solidFill>
                <a:latin typeface="Arial"/>
                <a:cs typeface="Arial"/>
              </a:rPr>
              <a:t>Where is the PM coming from?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4EB370-96C3-466D-9289-0E82A4ECF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/>
          <a:stretch/>
        </p:blipFill>
        <p:spPr>
          <a:xfrm>
            <a:off x="1040923" y="6537047"/>
            <a:ext cx="687580" cy="276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7F0BC7-BCC1-1020-A5D4-5F9B5EF42D3D}"/>
              </a:ext>
            </a:extLst>
          </p:cNvPr>
          <p:cNvSpPr txBox="1"/>
          <p:nvPr/>
        </p:nvSpPr>
        <p:spPr>
          <a:xfrm>
            <a:off x="418657" y="874991"/>
            <a:ext cx="1108598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Air Emission Inventories are used to determine the source proportion of air pollutants. These are carried out every five 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Blenheim’s most recent Air Emission Inventory was completed in 2022.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N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omestic heating was found to be the main source of daily winter PM emissions, accounting for 94% of the daily winter PM</a:t>
            </a:r>
            <a:r>
              <a:rPr lang="en-NZ" sz="24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N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96% of the daily winter PM</a:t>
            </a:r>
            <a:r>
              <a:rPr lang="en-NZ" sz="24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2.5</a:t>
            </a:r>
            <a:r>
              <a:rPr lang="en-N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Industrial, transport and outdoor burning sources make up the remaining percentages.</a:t>
            </a:r>
            <a:endParaRPr lang="en-N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device, screenshot&#10;&#10;Description automatically generated">
            <a:extLst>
              <a:ext uri="{FF2B5EF4-FFF2-40B4-BE49-F238E27FC236}">
                <a16:creationId xmlns:a16="http://schemas.microsoft.com/office/drawing/2014/main" id="{7C8B2F8F-CBE4-FBAA-673A-A0570E4DF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47" y="3948332"/>
            <a:ext cx="10263208" cy="250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6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0F1703-E11B-451F-A8C0-BF4AF02C85CE}"/>
              </a:ext>
            </a:extLst>
          </p:cNvPr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0052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CAC26-2D3F-4B0A-A336-F989421EDC68}"/>
              </a:ext>
            </a:extLst>
          </p:cNvPr>
          <p:cNvSpPr txBox="1"/>
          <p:nvPr/>
        </p:nvSpPr>
        <p:spPr>
          <a:xfrm>
            <a:off x="9590217" y="6538604"/>
            <a:ext cx="163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bg1"/>
                </a:solidFill>
                <a:latin typeface="Proxima Nova" panose="02000506030000020004" pitchFamily="50" charset="0"/>
              </a:rPr>
              <a:t>marlborough.govt.nz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97C34-CB4E-4ECA-82FE-32EA1218483B}"/>
              </a:ext>
            </a:extLst>
          </p:cNvPr>
          <p:cNvSpPr txBox="1"/>
          <p:nvPr/>
        </p:nvSpPr>
        <p:spPr>
          <a:xfrm>
            <a:off x="179781" y="205665"/>
            <a:ext cx="1029099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3600" b="1" dirty="0">
                <a:solidFill>
                  <a:srgbClr val="036A8E"/>
                </a:solidFill>
                <a:latin typeface="Arial"/>
                <a:cs typeface="Arial"/>
              </a:rPr>
              <a:t>Result for 2023 – PM</a:t>
            </a:r>
            <a:r>
              <a:rPr lang="en-NZ" sz="3600" b="1" baseline="-25000" dirty="0">
                <a:solidFill>
                  <a:srgbClr val="036A8E"/>
                </a:solidFill>
                <a:latin typeface="Arial"/>
                <a:cs typeface="Arial"/>
              </a:rPr>
              <a:t>10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4EB370-96C3-466D-9289-0E82A4ECF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/>
          <a:stretch/>
        </p:blipFill>
        <p:spPr>
          <a:xfrm>
            <a:off x="1040923" y="6537047"/>
            <a:ext cx="687580" cy="276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7F0BC7-BCC1-1020-A5D4-5F9B5EF42D3D}"/>
              </a:ext>
            </a:extLst>
          </p:cNvPr>
          <p:cNvSpPr txBox="1"/>
          <p:nvPr/>
        </p:nvSpPr>
        <p:spPr>
          <a:xfrm>
            <a:off x="179781" y="851996"/>
            <a:ext cx="1183243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There was 1 exceedance of the 50 </a:t>
            </a:r>
            <a:r>
              <a:rPr lang="en-NZ" sz="2000" dirty="0" err="1"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n-N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 PM</a:t>
            </a:r>
            <a:r>
              <a:rPr lang="en-N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 standard on 5 July 2022 – Max concentration of 54.5μg/m</a:t>
            </a:r>
            <a:r>
              <a:rPr lang="en-N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N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NES allows for one exceedance per year, however this year </a:t>
            </a:r>
            <a:r>
              <a:rPr lang="en-NZ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en-N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constitute a breach of the NES as it occurred less than a year after the previous exceedance, which occurred on the 7 July 2022.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The annual average PM</a:t>
            </a:r>
            <a:r>
              <a:rPr lang="en-N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 concentration was 14 </a:t>
            </a:r>
            <a:r>
              <a:rPr lang="en-NZ" sz="2000" dirty="0" err="1"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n-N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3 -</a:t>
            </a:r>
            <a:r>
              <a:rPr lang="en-N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lowest annual average recorded at this site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EE9194-AAF3-B0E4-ACE9-81A7F46B0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61356"/>
              </p:ext>
            </p:extLst>
          </p:nvPr>
        </p:nvGraphicFramePr>
        <p:xfrm>
          <a:off x="418657" y="2939216"/>
          <a:ext cx="11487204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4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6549"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PM</a:t>
                      </a:r>
                      <a:r>
                        <a:rPr lang="en-NZ" sz="20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NZ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xceedances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NZ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breaches of the NES</a:t>
                      </a:r>
                      <a:endParaRPr lang="en-N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PM</a:t>
                      </a:r>
                      <a:r>
                        <a:rPr lang="en-NZ" sz="20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NZ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N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μg</a:t>
                      </a:r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</a:t>
                      </a:r>
                      <a:r>
                        <a:rPr lang="en-NZ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N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average PM</a:t>
                      </a:r>
                      <a:r>
                        <a:rPr lang="en-NZ" sz="20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N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μg</a:t>
                      </a:r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</a:t>
                      </a:r>
                      <a:r>
                        <a:rPr lang="en-NZ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N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48"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548"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548"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548"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548"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567449"/>
                  </a:ext>
                </a:extLst>
              </a:tr>
              <a:tr h="330548"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041408"/>
                  </a:ext>
                </a:extLst>
              </a:tr>
              <a:tr h="330548"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649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18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0F1703-E11B-451F-A8C0-BF4AF02C85CE}"/>
              </a:ext>
            </a:extLst>
          </p:cNvPr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0052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CAC26-2D3F-4B0A-A336-F989421EDC68}"/>
              </a:ext>
            </a:extLst>
          </p:cNvPr>
          <p:cNvSpPr txBox="1"/>
          <p:nvPr/>
        </p:nvSpPr>
        <p:spPr>
          <a:xfrm>
            <a:off x="9590217" y="6538604"/>
            <a:ext cx="163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bg1"/>
                </a:solidFill>
                <a:latin typeface="Proxima Nova" panose="02000506030000020004" pitchFamily="50" charset="0"/>
              </a:rPr>
              <a:t>marlborough.govt.nz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97C34-CB4E-4ECA-82FE-32EA1218483B}"/>
              </a:ext>
            </a:extLst>
          </p:cNvPr>
          <p:cNvSpPr txBox="1"/>
          <p:nvPr/>
        </p:nvSpPr>
        <p:spPr>
          <a:xfrm>
            <a:off x="791883" y="334170"/>
            <a:ext cx="1029099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NZ" sz="2800" b="1" dirty="0">
                <a:solidFill>
                  <a:srgbClr val="036A8E"/>
                </a:solidFill>
                <a:latin typeface="Arial"/>
                <a:cs typeface="Arial"/>
              </a:rPr>
              <a:t>24-hour average PM</a:t>
            </a:r>
            <a:r>
              <a:rPr lang="en-NZ" sz="2800" b="1" baseline="-25000" dirty="0">
                <a:solidFill>
                  <a:srgbClr val="036A8E"/>
                </a:solidFill>
                <a:latin typeface="Arial"/>
                <a:cs typeface="Arial"/>
              </a:rPr>
              <a:t>10</a:t>
            </a:r>
            <a:r>
              <a:rPr lang="en-NZ" sz="2800" b="1" dirty="0">
                <a:solidFill>
                  <a:srgbClr val="036A8E"/>
                </a:solidFill>
                <a:latin typeface="Arial"/>
                <a:cs typeface="Arial"/>
              </a:rPr>
              <a:t> concentrations measured at the </a:t>
            </a:r>
            <a:r>
              <a:rPr lang="en-NZ" sz="2800" b="1" dirty="0" err="1">
                <a:solidFill>
                  <a:srgbClr val="036A8E"/>
                </a:solidFill>
                <a:latin typeface="Arial"/>
                <a:cs typeface="Arial"/>
              </a:rPr>
              <a:t>Redwoodtown</a:t>
            </a:r>
            <a:r>
              <a:rPr lang="en-NZ" sz="2800" b="1" dirty="0">
                <a:solidFill>
                  <a:srgbClr val="036A8E"/>
                </a:solidFill>
                <a:latin typeface="Arial"/>
                <a:cs typeface="Arial"/>
              </a:rPr>
              <a:t> – Bowling Club site during 2023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4EB370-96C3-466D-9289-0E82A4ECF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/>
          <a:stretch/>
        </p:blipFill>
        <p:spPr>
          <a:xfrm>
            <a:off x="1040923" y="6537047"/>
            <a:ext cx="687580" cy="27699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96FD7C-B964-3A57-805E-DD71EB425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1930" y="1288277"/>
            <a:ext cx="8470899" cy="51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0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0F1703-E11B-451F-A8C0-BF4AF02C85CE}"/>
              </a:ext>
            </a:extLst>
          </p:cNvPr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0052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CAC26-2D3F-4B0A-A336-F989421EDC68}"/>
              </a:ext>
            </a:extLst>
          </p:cNvPr>
          <p:cNvSpPr txBox="1"/>
          <p:nvPr/>
        </p:nvSpPr>
        <p:spPr>
          <a:xfrm>
            <a:off x="9590217" y="6538604"/>
            <a:ext cx="163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bg1"/>
                </a:solidFill>
                <a:latin typeface="Proxima Nova" panose="02000506030000020004" pitchFamily="50" charset="0"/>
              </a:rPr>
              <a:t>marlborough.govt.nz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97C34-CB4E-4ECA-82FE-32EA1218483B}"/>
              </a:ext>
            </a:extLst>
          </p:cNvPr>
          <p:cNvSpPr txBox="1"/>
          <p:nvPr/>
        </p:nvSpPr>
        <p:spPr>
          <a:xfrm>
            <a:off x="392125" y="142504"/>
            <a:ext cx="1029099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2800" b="1" dirty="0">
                <a:solidFill>
                  <a:srgbClr val="036A8E"/>
                </a:solidFill>
                <a:latin typeface="Arial"/>
                <a:cs typeface="Arial"/>
              </a:rPr>
              <a:t>Result for 2023 – PM</a:t>
            </a:r>
            <a:r>
              <a:rPr lang="en-NZ" sz="2800" b="1" baseline="-25000" dirty="0">
                <a:solidFill>
                  <a:srgbClr val="036A8E"/>
                </a:solidFill>
                <a:latin typeface="Arial"/>
                <a:cs typeface="Arial"/>
              </a:rPr>
              <a:t>2.5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4EB370-96C3-466D-9289-0E82A4ECF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/>
          <a:stretch/>
        </p:blipFill>
        <p:spPr>
          <a:xfrm>
            <a:off x="1040923" y="6537047"/>
            <a:ext cx="687580" cy="276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7F0BC7-BCC1-1020-A5D4-5F9B5EF42D3D}"/>
              </a:ext>
            </a:extLst>
          </p:cNvPr>
          <p:cNvSpPr txBox="1"/>
          <p:nvPr/>
        </p:nvSpPr>
        <p:spPr>
          <a:xfrm>
            <a:off x="392125" y="683266"/>
            <a:ext cx="11197954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There is currently no NES PM</a:t>
            </a:r>
            <a:r>
              <a:rPr lang="en-N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 standard however the proposed changes are a daily average of 25 </a:t>
            </a:r>
            <a:r>
              <a:rPr lang="en-NZ" sz="2000" dirty="0" err="1"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n-N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 and an annual average of 10 </a:t>
            </a:r>
            <a:r>
              <a:rPr lang="en-NZ" sz="2000" dirty="0" err="1"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n-N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The daily average exceeded 25 </a:t>
            </a:r>
            <a:r>
              <a:rPr lang="en-NZ" sz="2000" dirty="0" err="1"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n-N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 on 15 occasions in 2023 (part record), with maximum measured concentration of 49 </a:t>
            </a:r>
            <a:r>
              <a:rPr lang="en-NZ" sz="2000" dirty="0" err="1"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n-N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on the 5 July 2023.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N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 has been measured in Blenheim since 2017, with data suggesting as downward trend.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8A22A3D-D8C9-1F0E-3836-F2889C2CC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361473"/>
              </p:ext>
            </p:extLst>
          </p:nvPr>
        </p:nvGraphicFramePr>
        <p:xfrm>
          <a:off x="392125" y="2519786"/>
          <a:ext cx="4782341" cy="377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9226"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PM</a:t>
                      </a:r>
                      <a:r>
                        <a:rPr lang="en-NZ" sz="16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</a:t>
                      </a:r>
                      <a:r>
                        <a:rPr lang="en-NZ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xceedances above</a:t>
                      </a:r>
                      <a:r>
                        <a:rPr lang="en-NZ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25μg/m</a:t>
                      </a:r>
                      <a:r>
                        <a:rPr lang="en-NZ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average PM</a:t>
                      </a:r>
                      <a:r>
                        <a:rPr lang="en-NZ" sz="16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</a:t>
                      </a:r>
                      <a:r>
                        <a:rPr lang="en-NZ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μg</a:t>
                      </a:r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</a:t>
                      </a:r>
                      <a:r>
                        <a:rPr lang="en-NZ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N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44"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944"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944"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944"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944"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123488"/>
                  </a:ext>
                </a:extLst>
              </a:tr>
              <a:tr h="398944"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04391"/>
                  </a:ext>
                </a:extLst>
              </a:tr>
              <a:tr h="398944"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37353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77E710C-F450-BE18-2AE8-3F47EFCA6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170" y="2458927"/>
            <a:ext cx="6031492" cy="379365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5B64C0-9660-CCAB-90A3-50531E46BD11}"/>
              </a:ext>
            </a:extLst>
          </p:cNvPr>
          <p:cNvSpPr txBox="1">
            <a:spLocks/>
          </p:cNvSpPr>
          <p:nvPr/>
        </p:nvSpPr>
        <p:spPr>
          <a:xfrm>
            <a:off x="2619368" y="6475432"/>
            <a:ext cx="2555098" cy="391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1500" dirty="0">
                <a:solidFill>
                  <a:schemeClr val="bg1"/>
                </a:solidFill>
              </a:rPr>
              <a:t>* Only part year measured</a:t>
            </a:r>
          </a:p>
        </p:txBody>
      </p:sp>
    </p:spTree>
    <p:extLst>
      <p:ext uri="{BB962C8B-B14F-4D97-AF65-F5344CB8AC3E}">
        <p14:creationId xmlns:p14="http://schemas.microsoft.com/office/powerpoint/2010/main" val="324155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94987971ED24AA18AAF332F6F9459" ma:contentTypeVersion="9" ma:contentTypeDescription="Create a new document." ma:contentTypeScope="" ma:versionID="661442aa1ff42b315c26febb73eaf399">
  <xsd:schema xmlns:xsd="http://www.w3.org/2001/XMLSchema" xmlns:xs="http://www.w3.org/2001/XMLSchema" xmlns:p="http://schemas.microsoft.com/office/2006/metadata/properties" xmlns:ns2="1e8cd0ae-365c-4dd3-b5e0-74ed0c42f8f6" targetNamespace="http://schemas.microsoft.com/office/2006/metadata/properties" ma:root="true" ma:fieldsID="99a6424027f4d351d42c24f1d040a889" ns2:_="">
    <xsd:import namespace="1e8cd0ae-365c-4dd3-b5e0-74ed0c42f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cd0ae-365c-4dd3-b5e0-74ed0c42f8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3401F0-0A5F-48D8-83F7-CB6F4E26946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e8cd0ae-365c-4dd3-b5e0-74ed0c42f8f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200A00-766D-4CC4-BE43-8E4885051D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6D4F82-71F3-49AD-A25F-50A0D62379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8cd0ae-365c-4dd3-b5e0-74ed0c42f8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1098</Words>
  <Application>Microsoft Office PowerPoint</Application>
  <PresentationFormat>Widescreen</PresentationFormat>
  <Paragraphs>134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Proxima 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Annika Dawkins-5225</dc:creator>
  <cp:lastModifiedBy>Sarah Pearson</cp:lastModifiedBy>
  <cp:revision>28</cp:revision>
  <dcterms:created xsi:type="dcterms:W3CDTF">2022-01-21T01:30:56Z</dcterms:created>
  <dcterms:modified xsi:type="dcterms:W3CDTF">2024-02-24T19:28:33Z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0x01010076694987971ED24AA18AAF332F6F9459</vt:lpwstr>
  </property>
</Properties>
</file>